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Lst>
  <p:sldSz cx="18288000" cy="10287000"/>
  <p:notesSz cx="6858000" cy="9144000"/>
  <p:embeddedFontLst>
    <p:embeddedFont>
      <p:font typeface="Asap Condensed Bold" panose="020B0604020202020204" charset="0"/>
      <p:regular r:id="rId13"/>
    </p:embeddedFont>
    <p:embeddedFont>
      <p:font typeface="Calibri" panose="020F0502020204030204" pitchFamily="34" charset="0"/>
      <p:regular r:id="rId14"/>
      <p:bold r:id="rId15"/>
      <p:italic r:id="rId16"/>
      <p:boldItalic r:id="rId17"/>
    </p:embeddedFont>
    <p:embeddedFont>
      <p:font typeface="Cambria" panose="02040503050406030204" pitchFamily="18" charset="0"/>
      <p:regular r:id="rId18"/>
      <p:bold r:id="rId19"/>
      <p:italic r:id="rId20"/>
      <p:boldItalic r:id="rId21"/>
    </p:embeddedFont>
    <p:embeddedFont>
      <p:font typeface="Canva Sans" panose="020B0604020202020204" charset="0"/>
      <p:regular r:id="rId22"/>
    </p:embeddedFont>
    <p:embeddedFont>
      <p:font typeface="Canva Sans Bold" panose="020B0604020202020204" charset="0"/>
      <p:regular r:id="rId23"/>
    </p:embeddedFont>
    <p:embeddedFont>
      <p:font typeface="Dumondi Condensed" panose="020B0604020202020204" charset="-34"/>
      <p:regular r:id="rId24"/>
    </p:embeddedFont>
    <p:embeddedFont>
      <p:font typeface="Dumondi Condensed Bold" panose="020B0604020202020204" charset="-34"/>
      <p:regular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4" d="100"/>
          <a:sy n="54" d="100"/>
        </p:scale>
        <p:origin x="754" y="29"/>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9.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5.fntdata"/><Relationship Id="rId25" Type="http://schemas.openxmlformats.org/officeDocument/2006/relationships/font" Target="fonts/font13.fntdata"/><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font" Target="fonts/font8.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2.fntdata"/><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font" Target="fonts/font11.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font" Target="fonts/font10.fntdata"/><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6/23/2024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6/23/2024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6/23/2024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6/23/2024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gif"/><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hyperlink" Target="https://peerlist.io/samiksha_jagne" TargetMode="External"/><Relationship Id="rId5" Type="http://schemas.openxmlformats.org/officeDocument/2006/relationships/hyperlink" Target="https://github.com/samikshajagne" TargetMode="External"/><Relationship Id="rId4" Type="http://schemas.openxmlformats.org/officeDocument/2006/relationships/hyperlink" Target="https://www.linkedin.com/in/samiksha-jagne/"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10442073" y="974057"/>
            <a:ext cx="6928577" cy="8884430"/>
          </a:xfrm>
          <a:prstGeom prst="rect">
            <a:avLst/>
          </a:prstGeom>
        </p:spPr>
      </p:pic>
      <p:grpSp>
        <p:nvGrpSpPr>
          <p:cNvPr id="3" name="Group 3"/>
          <p:cNvGrpSpPr/>
          <p:nvPr/>
        </p:nvGrpSpPr>
        <p:grpSpPr>
          <a:xfrm>
            <a:off x="-1164697" y="1266114"/>
            <a:ext cx="2790777" cy="2790777"/>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45EE9"/>
            </a:solidFill>
          </p:spPr>
        </p:sp>
        <p:sp>
          <p:nvSpPr>
            <p:cNvPr id="5" name="TextBox 5"/>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1944651" y="687907"/>
            <a:ext cx="681586" cy="681586"/>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27354"/>
            </a:solidFill>
          </p:spPr>
        </p:sp>
        <p:sp>
          <p:nvSpPr>
            <p:cNvPr id="8" name="TextBox 8"/>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a:off x="5385040" y="8891612"/>
            <a:ext cx="2790777" cy="2790777"/>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5C853"/>
            </a:solidFill>
          </p:spPr>
        </p:sp>
        <p:sp>
          <p:nvSpPr>
            <p:cNvPr id="11" name="TextBox 11"/>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12" name="Group 12"/>
          <p:cNvGrpSpPr/>
          <p:nvPr/>
        </p:nvGrpSpPr>
        <p:grpSpPr>
          <a:xfrm>
            <a:off x="3911846" y="8677522"/>
            <a:ext cx="802223" cy="802223"/>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45EE9"/>
            </a:solidFill>
          </p:spPr>
        </p:sp>
        <p:sp>
          <p:nvSpPr>
            <p:cNvPr id="14" name="TextBox 14"/>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sp>
        <p:nvSpPr>
          <p:cNvPr id="15" name="Freeform 15"/>
          <p:cNvSpPr/>
          <p:nvPr/>
        </p:nvSpPr>
        <p:spPr>
          <a:xfrm>
            <a:off x="3101021" y="1676569"/>
            <a:ext cx="2423873" cy="1516022"/>
          </a:xfrm>
          <a:custGeom>
            <a:avLst/>
            <a:gdLst/>
            <a:ahLst/>
            <a:cxnLst/>
            <a:rect l="l" t="t" r="r" b="b"/>
            <a:pathLst>
              <a:path w="2423873" h="1516022">
                <a:moveTo>
                  <a:pt x="0" y="0"/>
                </a:moveTo>
                <a:lnTo>
                  <a:pt x="2423873" y="0"/>
                </a:lnTo>
                <a:lnTo>
                  <a:pt x="2423873" y="1516022"/>
                </a:lnTo>
                <a:lnTo>
                  <a:pt x="0" y="151602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6" name="TextBox 16"/>
          <p:cNvSpPr txBox="1"/>
          <p:nvPr/>
        </p:nvSpPr>
        <p:spPr>
          <a:xfrm>
            <a:off x="1626079" y="3327797"/>
            <a:ext cx="8465050" cy="1901144"/>
          </a:xfrm>
          <a:prstGeom prst="rect">
            <a:avLst/>
          </a:prstGeom>
        </p:spPr>
        <p:txBody>
          <a:bodyPr lIns="0" tIns="0" rIns="0" bIns="0" rtlCol="0" anchor="t">
            <a:spAutoFit/>
          </a:bodyPr>
          <a:lstStyle/>
          <a:p>
            <a:pPr algn="l">
              <a:lnSpc>
                <a:spcPts val="15437"/>
              </a:lnSpc>
              <a:spcBef>
                <a:spcPct val="0"/>
              </a:spcBef>
            </a:pPr>
            <a:r>
              <a:rPr lang="en-US" sz="11026">
                <a:solidFill>
                  <a:srgbClr val="000000"/>
                </a:solidFill>
                <a:latin typeface="Asap Condensed Bold"/>
              </a:rPr>
              <a:t>MARKETING </a:t>
            </a:r>
          </a:p>
        </p:txBody>
      </p:sp>
      <p:sp>
        <p:nvSpPr>
          <p:cNvPr id="17" name="TextBox 17"/>
          <p:cNvSpPr txBox="1"/>
          <p:nvPr/>
        </p:nvSpPr>
        <p:spPr>
          <a:xfrm>
            <a:off x="1626079" y="4506106"/>
            <a:ext cx="8465050" cy="2663177"/>
          </a:xfrm>
          <a:prstGeom prst="rect">
            <a:avLst/>
          </a:prstGeom>
        </p:spPr>
        <p:txBody>
          <a:bodyPr lIns="0" tIns="0" rIns="0" bIns="0" rtlCol="0" anchor="t">
            <a:spAutoFit/>
          </a:bodyPr>
          <a:lstStyle/>
          <a:p>
            <a:pPr algn="l">
              <a:lnSpc>
                <a:spcPts val="21735"/>
              </a:lnSpc>
              <a:spcBef>
                <a:spcPct val="0"/>
              </a:spcBef>
            </a:pPr>
            <a:r>
              <a:rPr lang="en-US" sz="15525">
                <a:solidFill>
                  <a:srgbClr val="000000"/>
                </a:solidFill>
                <a:latin typeface="Asap Condensed Bold"/>
              </a:rPr>
              <a:t>ANALYSIS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5243697" y="7319270"/>
            <a:ext cx="2241710" cy="2241710"/>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45EE9"/>
            </a:solidFill>
          </p:spPr>
        </p:sp>
        <p:sp>
          <p:nvSpPr>
            <p:cNvPr id="4" name="TextBox 4"/>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rot="-10106257">
            <a:off x="494251" y="144891"/>
            <a:ext cx="3363512" cy="3363512"/>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27354"/>
            </a:solidFill>
          </p:spPr>
        </p:sp>
        <p:sp>
          <p:nvSpPr>
            <p:cNvPr id="7" name="TextBox 7"/>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923378" y="1617613"/>
            <a:ext cx="14441095" cy="7051773"/>
            <a:chOff x="0" y="0"/>
            <a:chExt cx="18758712" cy="9160122"/>
          </a:xfrm>
        </p:grpSpPr>
        <p:sp>
          <p:nvSpPr>
            <p:cNvPr id="9" name="Freeform 9"/>
            <p:cNvSpPr/>
            <p:nvPr/>
          </p:nvSpPr>
          <p:spPr>
            <a:xfrm>
              <a:off x="31750" y="31750"/>
              <a:ext cx="18695212" cy="9096621"/>
            </a:xfrm>
            <a:custGeom>
              <a:avLst/>
              <a:gdLst/>
              <a:ahLst/>
              <a:cxnLst/>
              <a:rect l="l" t="t" r="r" b="b"/>
              <a:pathLst>
                <a:path w="18695212" h="9096621">
                  <a:moveTo>
                    <a:pt x="18602502" y="9096621"/>
                  </a:moveTo>
                  <a:lnTo>
                    <a:pt x="92710" y="9096621"/>
                  </a:lnTo>
                  <a:cubicBezTo>
                    <a:pt x="41910" y="9096621"/>
                    <a:pt x="0" y="9054712"/>
                    <a:pt x="0" y="9003912"/>
                  </a:cubicBezTo>
                  <a:lnTo>
                    <a:pt x="0" y="92710"/>
                  </a:lnTo>
                  <a:cubicBezTo>
                    <a:pt x="0" y="41910"/>
                    <a:pt x="41910" y="0"/>
                    <a:pt x="92710" y="0"/>
                  </a:cubicBezTo>
                  <a:lnTo>
                    <a:pt x="18601232" y="0"/>
                  </a:lnTo>
                  <a:cubicBezTo>
                    <a:pt x="18652032" y="0"/>
                    <a:pt x="18693943" y="41910"/>
                    <a:pt x="18693943" y="92710"/>
                  </a:cubicBezTo>
                  <a:lnTo>
                    <a:pt x="18693943" y="9002642"/>
                  </a:lnTo>
                  <a:cubicBezTo>
                    <a:pt x="18695212" y="9054712"/>
                    <a:pt x="18653302" y="9096621"/>
                    <a:pt x="18602502" y="9096621"/>
                  </a:cubicBezTo>
                  <a:close/>
                </a:path>
              </a:pathLst>
            </a:custGeom>
            <a:solidFill>
              <a:srgbClr val="FFFFFF"/>
            </a:solidFill>
          </p:spPr>
        </p:sp>
        <p:sp>
          <p:nvSpPr>
            <p:cNvPr id="10" name="Freeform 10"/>
            <p:cNvSpPr/>
            <p:nvPr/>
          </p:nvSpPr>
          <p:spPr>
            <a:xfrm>
              <a:off x="0" y="0"/>
              <a:ext cx="18758712" cy="9160121"/>
            </a:xfrm>
            <a:custGeom>
              <a:avLst/>
              <a:gdLst/>
              <a:ahLst/>
              <a:cxnLst/>
              <a:rect l="l" t="t" r="r" b="b"/>
              <a:pathLst>
                <a:path w="18758712" h="9160121">
                  <a:moveTo>
                    <a:pt x="18634252" y="59690"/>
                  </a:moveTo>
                  <a:cubicBezTo>
                    <a:pt x="18669812" y="59690"/>
                    <a:pt x="18699021" y="88900"/>
                    <a:pt x="18699021" y="124460"/>
                  </a:cubicBezTo>
                  <a:lnTo>
                    <a:pt x="18699021" y="9035662"/>
                  </a:lnTo>
                  <a:cubicBezTo>
                    <a:pt x="18699021" y="9071221"/>
                    <a:pt x="18669812" y="9100431"/>
                    <a:pt x="18634252" y="9100431"/>
                  </a:cubicBezTo>
                  <a:lnTo>
                    <a:pt x="124460" y="9100431"/>
                  </a:lnTo>
                  <a:cubicBezTo>
                    <a:pt x="88900" y="9100431"/>
                    <a:pt x="59690" y="9071221"/>
                    <a:pt x="59690" y="9035662"/>
                  </a:cubicBezTo>
                  <a:lnTo>
                    <a:pt x="59690" y="124460"/>
                  </a:lnTo>
                  <a:cubicBezTo>
                    <a:pt x="59690" y="88900"/>
                    <a:pt x="88900" y="59690"/>
                    <a:pt x="124460" y="59690"/>
                  </a:cubicBezTo>
                  <a:lnTo>
                    <a:pt x="18634252" y="59690"/>
                  </a:lnTo>
                  <a:moveTo>
                    <a:pt x="18634252" y="0"/>
                  </a:moveTo>
                  <a:lnTo>
                    <a:pt x="124460" y="0"/>
                  </a:lnTo>
                  <a:cubicBezTo>
                    <a:pt x="55880" y="0"/>
                    <a:pt x="0" y="55880"/>
                    <a:pt x="0" y="124460"/>
                  </a:cubicBezTo>
                  <a:lnTo>
                    <a:pt x="0" y="9035662"/>
                  </a:lnTo>
                  <a:cubicBezTo>
                    <a:pt x="0" y="9104242"/>
                    <a:pt x="55880" y="9160121"/>
                    <a:pt x="124460" y="9160121"/>
                  </a:cubicBezTo>
                  <a:lnTo>
                    <a:pt x="18634252" y="9160121"/>
                  </a:lnTo>
                  <a:cubicBezTo>
                    <a:pt x="18702832" y="9160121"/>
                    <a:pt x="18758712" y="9104242"/>
                    <a:pt x="18758712" y="9035662"/>
                  </a:cubicBezTo>
                  <a:lnTo>
                    <a:pt x="18758712" y="124460"/>
                  </a:lnTo>
                  <a:cubicBezTo>
                    <a:pt x="18758712" y="55880"/>
                    <a:pt x="18702832" y="0"/>
                    <a:pt x="18634252" y="0"/>
                  </a:cubicBezTo>
                  <a:close/>
                </a:path>
              </a:pathLst>
            </a:custGeom>
            <a:solidFill>
              <a:srgbClr val="191919"/>
            </a:solidFill>
          </p:spPr>
        </p:sp>
      </p:grpSp>
      <p:grpSp>
        <p:nvGrpSpPr>
          <p:cNvPr id="11" name="Group 11"/>
          <p:cNvGrpSpPr/>
          <p:nvPr/>
        </p:nvGrpSpPr>
        <p:grpSpPr>
          <a:xfrm>
            <a:off x="14588821" y="2015000"/>
            <a:ext cx="1154593" cy="321067"/>
            <a:chOff x="0" y="0"/>
            <a:chExt cx="1539457" cy="428090"/>
          </a:xfrm>
        </p:grpSpPr>
        <p:grpSp>
          <p:nvGrpSpPr>
            <p:cNvPr id="12" name="Group 12"/>
            <p:cNvGrpSpPr/>
            <p:nvPr/>
          </p:nvGrpSpPr>
          <p:grpSpPr>
            <a:xfrm>
              <a:off x="0" y="0"/>
              <a:ext cx="428090" cy="428090"/>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5C853"/>
              </a:solidFill>
            </p:spPr>
          </p:sp>
          <p:sp>
            <p:nvSpPr>
              <p:cNvPr id="14" name="TextBox 14"/>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15" name="Group 15"/>
            <p:cNvGrpSpPr/>
            <p:nvPr/>
          </p:nvGrpSpPr>
          <p:grpSpPr>
            <a:xfrm>
              <a:off x="556206" y="0"/>
              <a:ext cx="428090" cy="428090"/>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27354"/>
              </a:solidFill>
            </p:spPr>
          </p:sp>
          <p:sp>
            <p:nvSpPr>
              <p:cNvPr id="17" name="TextBox 17"/>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18" name="Group 18"/>
            <p:cNvGrpSpPr/>
            <p:nvPr/>
          </p:nvGrpSpPr>
          <p:grpSpPr>
            <a:xfrm>
              <a:off x="1111367" y="0"/>
              <a:ext cx="428090" cy="428090"/>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45EE9"/>
              </a:solidFill>
            </p:spPr>
          </p:sp>
          <p:sp>
            <p:nvSpPr>
              <p:cNvPr id="20" name="TextBox 20"/>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grpSp>
        <p:nvGrpSpPr>
          <p:cNvPr id="21" name="Group 21"/>
          <p:cNvGrpSpPr/>
          <p:nvPr/>
        </p:nvGrpSpPr>
        <p:grpSpPr>
          <a:xfrm>
            <a:off x="3419151" y="8537118"/>
            <a:ext cx="1023862" cy="1023862"/>
            <a:chOff x="0" y="0"/>
            <a:chExt cx="812800" cy="812800"/>
          </a:xfrm>
        </p:grpSpPr>
        <p:sp>
          <p:nvSpPr>
            <p:cNvPr id="22" name="Freeform 2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27354"/>
            </a:solidFill>
          </p:spPr>
        </p:sp>
        <p:sp>
          <p:nvSpPr>
            <p:cNvPr id="23" name="TextBox 23"/>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24" name="Group 24"/>
          <p:cNvGrpSpPr/>
          <p:nvPr/>
        </p:nvGrpSpPr>
        <p:grpSpPr>
          <a:xfrm rot="-10106257">
            <a:off x="4857745" y="690402"/>
            <a:ext cx="676596" cy="676596"/>
            <a:chOff x="0" y="0"/>
            <a:chExt cx="812800" cy="812800"/>
          </a:xfrm>
        </p:grpSpPr>
        <p:sp>
          <p:nvSpPr>
            <p:cNvPr id="25" name="Freeform 2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45EE9"/>
            </a:solidFill>
          </p:spPr>
        </p:sp>
        <p:sp>
          <p:nvSpPr>
            <p:cNvPr id="26" name="TextBox 26"/>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27" name="Group 27"/>
          <p:cNvGrpSpPr/>
          <p:nvPr/>
        </p:nvGrpSpPr>
        <p:grpSpPr>
          <a:xfrm>
            <a:off x="-987438" y="7593839"/>
            <a:ext cx="3629641" cy="3629641"/>
            <a:chOff x="0" y="0"/>
            <a:chExt cx="812800" cy="812800"/>
          </a:xfrm>
        </p:grpSpPr>
        <p:sp>
          <p:nvSpPr>
            <p:cNvPr id="28" name="Freeform 2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5C853"/>
            </a:solidFill>
          </p:spPr>
        </p:sp>
        <p:sp>
          <p:nvSpPr>
            <p:cNvPr id="29" name="TextBox 29"/>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sp>
        <p:nvSpPr>
          <p:cNvPr id="30" name="TextBox 30"/>
          <p:cNvSpPr txBox="1"/>
          <p:nvPr/>
        </p:nvSpPr>
        <p:spPr>
          <a:xfrm>
            <a:off x="3217654" y="4558204"/>
            <a:ext cx="6292675" cy="2871341"/>
          </a:xfrm>
          <a:prstGeom prst="rect">
            <a:avLst/>
          </a:prstGeom>
        </p:spPr>
        <p:txBody>
          <a:bodyPr lIns="0" tIns="0" rIns="0" bIns="0" rtlCol="0" anchor="t">
            <a:spAutoFit/>
          </a:bodyPr>
          <a:lstStyle/>
          <a:p>
            <a:pPr algn="l">
              <a:lnSpc>
                <a:spcPts val="3860"/>
              </a:lnSpc>
            </a:pPr>
            <a:r>
              <a:rPr lang="en-US" sz="3386" spc="74">
                <a:solidFill>
                  <a:srgbClr val="000000"/>
                </a:solidFill>
                <a:latin typeface="Dumondi Condensed"/>
              </a:rPr>
              <a:t>It is found that among the six campaigns last or the final campaign was the most successful one. Most of the products were sold on web. And most of the customers are married, graduate, live in spain. And the most sold product is wine.</a:t>
            </a:r>
          </a:p>
        </p:txBody>
      </p:sp>
      <p:sp>
        <p:nvSpPr>
          <p:cNvPr id="31" name="TextBox 31"/>
          <p:cNvSpPr txBox="1"/>
          <p:nvPr/>
        </p:nvSpPr>
        <p:spPr>
          <a:xfrm>
            <a:off x="2642203" y="2061234"/>
            <a:ext cx="13101211" cy="873125"/>
          </a:xfrm>
          <a:prstGeom prst="rect">
            <a:avLst/>
          </a:prstGeom>
        </p:spPr>
        <p:txBody>
          <a:bodyPr lIns="0" tIns="0" rIns="0" bIns="0" rtlCol="0" anchor="t">
            <a:spAutoFit/>
          </a:bodyPr>
          <a:lstStyle/>
          <a:p>
            <a:pPr algn="ctr">
              <a:lnSpc>
                <a:spcPts val="7000"/>
              </a:lnSpc>
            </a:pPr>
            <a:r>
              <a:rPr lang="en-US" sz="5000" spc="490">
                <a:solidFill>
                  <a:srgbClr val="FFFFFF"/>
                </a:solidFill>
                <a:latin typeface="Asap Condensed Bold"/>
              </a:rPr>
              <a:t>CONCLUSION</a:t>
            </a:r>
          </a:p>
        </p:txBody>
      </p:sp>
      <p:grpSp>
        <p:nvGrpSpPr>
          <p:cNvPr id="32" name="Group 32"/>
          <p:cNvGrpSpPr/>
          <p:nvPr/>
        </p:nvGrpSpPr>
        <p:grpSpPr>
          <a:xfrm>
            <a:off x="16906354" y="5984349"/>
            <a:ext cx="705891" cy="705891"/>
            <a:chOff x="0" y="0"/>
            <a:chExt cx="812800" cy="812800"/>
          </a:xfrm>
        </p:grpSpPr>
        <p:sp>
          <p:nvSpPr>
            <p:cNvPr id="33" name="Freeform 3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5C853"/>
            </a:solidFill>
          </p:spPr>
        </p:sp>
        <p:sp>
          <p:nvSpPr>
            <p:cNvPr id="34" name="TextBox 34"/>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sp>
        <p:nvSpPr>
          <p:cNvPr id="35" name="TextBox 35"/>
          <p:cNvSpPr txBox="1"/>
          <p:nvPr/>
        </p:nvSpPr>
        <p:spPr>
          <a:xfrm>
            <a:off x="3063811" y="3601109"/>
            <a:ext cx="4766300" cy="646430"/>
          </a:xfrm>
          <a:prstGeom prst="rect">
            <a:avLst/>
          </a:prstGeom>
        </p:spPr>
        <p:txBody>
          <a:bodyPr lIns="0" tIns="0" rIns="0" bIns="0" rtlCol="0" anchor="t">
            <a:spAutoFit/>
          </a:bodyPr>
          <a:lstStyle/>
          <a:p>
            <a:pPr marL="820421" lvl="1" indent="-410210" algn="l">
              <a:lnSpc>
                <a:spcPts val="5320"/>
              </a:lnSpc>
              <a:buFont typeface="Arial"/>
              <a:buChar char="•"/>
            </a:pPr>
            <a:r>
              <a:rPr lang="en-US" sz="3800">
                <a:solidFill>
                  <a:srgbClr val="000000"/>
                </a:solidFill>
                <a:latin typeface="Asap Condensed Bold"/>
              </a:rPr>
              <a:t>Analysis</a:t>
            </a:r>
          </a:p>
        </p:txBody>
      </p:sp>
      <p:sp>
        <p:nvSpPr>
          <p:cNvPr id="36" name="TextBox 36"/>
          <p:cNvSpPr txBox="1"/>
          <p:nvPr/>
        </p:nvSpPr>
        <p:spPr>
          <a:xfrm>
            <a:off x="9996104" y="4558204"/>
            <a:ext cx="6146732" cy="3220282"/>
          </a:xfrm>
          <a:prstGeom prst="rect">
            <a:avLst/>
          </a:prstGeom>
        </p:spPr>
        <p:txBody>
          <a:bodyPr lIns="0" tIns="0" rIns="0" bIns="0" rtlCol="0" anchor="t">
            <a:spAutoFit/>
          </a:bodyPr>
          <a:lstStyle/>
          <a:p>
            <a:pPr algn="l">
              <a:lnSpc>
                <a:spcPts val="3713"/>
              </a:lnSpc>
            </a:pPr>
            <a:r>
              <a:rPr lang="en-US" sz="3257" spc="71">
                <a:solidFill>
                  <a:srgbClr val="000000"/>
                </a:solidFill>
                <a:latin typeface="Dumondi Condensed"/>
              </a:rPr>
              <a:t>The company must focus more on married and graduate people and their product satisfaction so that the sales increases. Products other than wine needs to be advertised to increase their sales. Also people living in spain should be targetted with more ads.</a:t>
            </a:r>
          </a:p>
        </p:txBody>
      </p:sp>
      <p:sp>
        <p:nvSpPr>
          <p:cNvPr id="37" name="TextBox 37"/>
          <p:cNvSpPr txBox="1"/>
          <p:nvPr/>
        </p:nvSpPr>
        <p:spPr>
          <a:xfrm>
            <a:off x="9996104" y="3450042"/>
            <a:ext cx="4766300" cy="646430"/>
          </a:xfrm>
          <a:prstGeom prst="rect">
            <a:avLst/>
          </a:prstGeom>
        </p:spPr>
        <p:txBody>
          <a:bodyPr lIns="0" tIns="0" rIns="0" bIns="0" rtlCol="0" anchor="t">
            <a:spAutoFit/>
          </a:bodyPr>
          <a:lstStyle/>
          <a:p>
            <a:pPr marL="820421" lvl="1" indent="-410210" algn="l">
              <a:lnSpc>
                <a:spcPts val="5320"/>
              </a:lnSpc>
              <a:buFont typeface="Arial"/>
              <a:buChar char="•"/>
            </a:pPr>
            <a:r>
              <a:rPr lang="en-US" sz="3800">
                <a:solidFill>
                  <a:srgbClr val="000000"/>
                </a:solidFill>
                <a:latin typeface="Asap Condensed Bold"/>
              </a:rPr>
              <a:t>Suggestions</a:t>
            </a:r>
          </a:p>
        </p:txBody>
      </p:sp>
      <p:sp>
        <p:nvSpPr>
          <p:cNvPr id="38" name="Freeform 38"/>
          <p:cNvSpPr/>
          <p:nvPr/>
        </p:nvSpPr>
        <p:spPr>
          <a:xfrm>
            <a:off x="1273656" y="1190369"/>
            <a:ext cx="1790154" cy="1145699"/>
          </a:xfrm>
          <a:custGeom>
            <a:avLst/>
            <a:gdLst/>
            <a:ahLst/>
            <a:cxnLst/>
            <a:rect l="l" t="t" r="r" b="b"/>
            <a:pathLst>
              <a:path w="1790154" h="1145699">
                <a:moveTo>
                  <a:pt x="0" y="0"/>
                </a:moveTo>
                <a:lnTo>
                  <a:pt x="1790155" y="0"/>
                </a:lnTo>
                <a:lnTo>
                  <a:pt x="1790155" y="1145698"/>
                </a:lnTo>
                <a:lnTo>
                  <a:pt x="0" y="114569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5"/>
          <p:cNvGrpSpPr/>
          <p:nvPr/>
        </p:nvGrpSpPr>
        <p:grpSpPr>
          <a:xfrm>
            <a:off x="983195" y="-614342"/>
            <a:ext cx="1643042" cy="1643042"/>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27354"/>
            </a:solidFill>
          </p:spPr>
        </p:sp>
        <p:sp>
          <p:nvSpPr>
            <p:cNvPr id="7" name="TextBox 7"/>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2949922" y="8123812"/>
            <a:ext cx="767800" cy="767800"/>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A8068"/>
            </a:solidFill>
          </p:spPr>
        </p:sp>
        <p:sp>
          <p:nvSpPr>
            <p:cNvPr id="13" name="TextBox 13"/>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sp>
        <p:nvSpPr>
          <p:cNvPr id="14" name="Freeform 14"/>
          <p:cNvSpPr/>
          <p:nvPr/>
        </p:nvSpPr>
        <p:spPr>
          <a:xfrm>
            <a:off x="9621282" y="7009039"/>
            <a:ext cx="3650997" cy="2283532"/>
          </a:xfrm>
          <a:custGeom>
            <a:avLst/>
            <a:gdLst/>
            <a:ahLst/>
            <a:cxnLst/>
            <a:rect l="l" t="t" r="r" b="b"/>
            <a:pathLst>
              <a:path w="3650997" h="2283532">
                <a:moveTo>
                  <a:pt x="0" y="0"/>
                </a:moveTo>
                <a:lnTo>
                  <a:pt x="3650997" y="0"/>
                </a:lnTo>
                <a:lnTo>
                  <a:pt x="3650997" y="2283532"/>
                </a:lnTo>
                <a:lnTo>
                  <a:pt x="0" y="22835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5" name="TextBox 15"/>
          <p:cNvSpPr txBox="1"/>
          <p:nvPr/>
        </p:nvSpPr>
        <p:spPr>
          <a:xfrm>
            <a:off x="2626237" y="6850028"/>
            <a:ext cx="6517763" cy="1834641"/>
          </a:xfrm>
          <a:prstGeom prst="rect">
            <a:avLst/>
          </a:prstGeom>
        </p:spPr>
        <p:txBody>
          <a:bodyPr lIns="0" tIns="0" rIns="0" bIns="0" rtlCol="0" anchor="t">
            <a:spAutoFit/>
          </a:bodyPr>
          <a:lstStyle/>
          <a:p>
            <a:pPr algn="r">
              <a:lnSpc>
                <a:spcPts val="14997"/>
              </a:lnSpc>
              <a:spcBef>
                <a:spcPct val="0"/>
              </a:spcBef>
            </a:pPr>
            <a:r>
              <a:rPr lang="en-US" sz="10712">
                <a:solidFill>
                  <a:srgbClr val="000000"/>
                </a:solidFill>
                <a:latin typeface="Asap Condensed Bold"/>
              </a:rPr>
              <a:t>THANK</a:t>
            </a:r>
          </a:p>
        </p:txBody>
      </p:sp>
      <p:sp>
        <p:nvSpPr>
          <p:cNvPr id="16" name="TextBox 16"/>
          <p:cNvSpPr txBox="1"/>
          <p:nvPr/>
        </p:nvSpPr>
        <p:spPr>
          <a:xfrm>
            <a:off x="3938662" y="7876162"/>
            <a:ext cx="5461680" cy="2170265"/>
          </a:xfrm>
          <a:prstGeom prst="rect">
            <a:avLst/>
          </a:prstGeom>
        </p:spPr>
        <p:txBody>
          <a:bodyPr lIns="0" tIns="0" rIns="0" bIns="0" rtlCol="0" anchor="t">
            <a:spAutoFit/>
          </a:bodyPr>
          <a:lstStyle/>
          <a:p>
            <a:pPr algn="r">
              <a:lnSpc>
                <a:spcPts val="17694"/>
              </a:lnSpc>
              <a:spcBef>
                <a:spcPct val="0"/>
              </a:spcBef>
            </a:pPr>
            <a:r>
              <a:rPr lang="en-US" sz="12639">
                <a:solidFill>
                  <a:srgbClr val="000000"/>
                </a:solidFill>
                <a:latin typeface="Asap Condensed Bold"/>
              </a:rPr>
              <a:t>YOU!</a:t>
            </a:r>
          </a:p>
        </p:txBody>
      </p:sp>
      <p:sp>
        <p:nvSpPr>
          <p:cNvPr id="17" name="TextBox 17"/>
          <p:cNvSpPr txBox="1"/>
          <p:nvPr/>
        </p:nvSpPr>
        <p:spPr>
          <a:xfrm>
            <a:off x="4566210" y="1953928"/>
            <a:ext cx="11816873" cy="847796"/>
          </a:xfrm>
          <a:prstGeom prst="rect">
            <a:avLst/>
          </a:prstGeom>
        </p:spPr>
        <p:txBody>
          <a:bodyPr wrap="square" lIns="0" tIns="0" rIns="0" bIns="0" rtlCol="0" anchor="t">
            <a:spAutoFit/>
          </a:bodyPr>
          <a:lstStyle/>
          <a:p>
            <a:pPr>
              <a:lnSpc>
                <a:spcPts val="7279"/>
              </a:lnSpc>
            </a:pPr>
            <a:r>
              <a:rPr lang="en-US" sz="3600" dirty="0">
                <a:solidFill>
                  <a:srgbClr val="000000"/>
                </a:solidFill>
                <a:latin typeface="Canva Sans Bold"/>
              </a:rPr>
              <a:t>Project Owner : Samiksha Jagne</a:t>
            </a:r>
          </a:p>
        </p:txBody>
      </p:sp>
      <p:sp>
        <p:nvSpPr>
          <p:cNvPr id="18" name="TextBox 18"/>
          <p:cNvSpPr txBox="1"/>
          <p:nvPr/>
        </p:nvSpPr>
        <p:spPr>
          <a:xfrm>
            <a:off x="3394650" y="2859434"/>
            <a:ext cx="13864650" cy="580390"/>
          </a:xfrm>
          <a:prstGeom prst="rect">
            <a:avLst/>
          </a:prstGeom>
        </p:spPr>
        <p:txBody>
          <a:bodyPr wrap="square" lIns="0" tIns="0" rIns="0" bIns="0" rtlCol="0" anchor="t">
            <a:spAutoFit/>
          </a:bodyPr>
          <a:lstStyle/>
          <a:p>
            <a:pPr algn="ctr">
              <a:lnSpc>
                <a:spcPts val="4759"/>
              </a:lnSpc>
            </a:pPr>
            <a:r>
              <a:rPr lang="en-US" sz="3399" dirty="0">
                <a:solidFill>
                  <a:srgbClr val="000000"/>
                </a:solidFill>
                <a:latin typeface="Canva Sans"/>
              </a:rPr>
              <a:t>LinkedIn  :</a:t>
            </a:r>
            <a:r>
              <a:rPr lang="en-US" sz="3399" u="sng" dirty="0">
                <a:solidFill>
                  <a:srgbClr val="000000"/>
                </a:solidFill>
                <a:latin typeface="Canva Sans"/>
                <a:hlinkClick r:id="rId4" tooltip="https://www.linkedin.com/in/samiksha-jagne/"/>
              </a:rPr>
              <a:t> https://www.linkedin.com/in/samiksha-jagne/</a:t>
            </a:r>
          </a:p>
        </p:txBody>
      </p:sp>
      <p:sp>
        <p:nvSpPr>
          <p:cNvPr id="19" name="TextBox 19"/>
          <p:cNvSpPr txBox="1"/>
          <p:nvPr/>
        </p:nvSpPr>
        <p:spPr>
          <a:xfrm>
            <a:off x="4528110" y="3404510"/>
            <a:ext cx="11359673" cy="580390"/>
          </a:xfrm>
          <a:prstGeom prst="rect">
            <a:avLst/>
          </a:prstGeom>
        </p:spPr>
        <p:txBody>
          <a:bodyPr wrap="square" lIns="0" tIns="0" rIns="0" bIns="0" rtlCol="0" anchor="t">
            <a:spAutoFit/>
          </a:bodyPr>
          <a:lstStyle/>
          <a:p>
            <a:pPr>
              <a:lnSpc>
                <a:spcPts val="4759"/>
              </a:lnSpc>
            </a:pPr>
            <a:r>
              <a:rPr lang="en-US" sz="3399" dirty="0" err="1">
                <a:solidFill>
                  <a:srgbClr val="000000"/>
                </a:solidFill>
                <a:latin typeface="Canva Sans"/>
              </a:rPr>
              <a:t>Github</a:t>
            </a:r>
            <a:r>
              <a:rPr lang="en-US" sz="3399" dirty="0">
                <a:solidFill>
                  <a:srgbClr val="000000"/>
                </a:solidFill>
                <a:latin typeface="Canva Sans"/>
              </a:rPr>
              <a:t>     :</a:t>
            </a:r>
            <a:r>
              <a:rPr lang="en-US" sz="3399" u="sng" dirty="0">
                <a:solidFill>
                  <a:srgbClr val="000000"/>
                </a:solidFill>
                <a:latin typeface="Canva Sans"/>
                <a:hlinkClick r:id="rId5" tooltip="https://github.com/samikshajagne"/>
              </a:rPr>
              <a:t> https://github.com/samikshajagne</a:t>
            </a:r>
          </a:p>
        </p:txBody>
      </p:sp>
      <p:sp>
        <p:nvSpPr>
          <p:cNvPr id="20" name="TextBox 20"/>
          <p:cNvSpPr txBox="1"/>
          <p:nvPr/>
        </p:nvSpPr>
        <p:spPr>
          <a:xfrm>
            <a:off x="4467673" y="4054215"/>
            <a:ext cx="11616400" cy="574196"/>
          </a:xfrm>
          <a:prstGeom prst="rect">
            <a:avLst/>
          </a:prstGeom>
        </p:spPr>
        <p:txBody>
          <a:bodyPr wrap="square" lIns="0" tIns="0" rIns="0" bIns="0" rtlCol="0" anchor="t">
            <a:spAutoFit/>
          </a:bodyPr>
          <a:lstStyle/>
          <a:p>
            <a:pPr>
              <a:lnSpc>
                <a:spcPts val="4759"/>
              </a:lnSpc>
            </a:pPr>
            <a:r>
              <a:rPr lang="en-US" sz="3399" dirty="0" err="1">
                <a:solidFill>
                  <a:srgbClr val="000000"/>
                </a:solidFill>
                <a:latin typeface="Canva Sans"/>
              </a:rPr>
              <a:t>Peerlist</a:t>
            </a:r>
            <a:r>
              <a:rPr lang="en-US" sz="3399" dirty="0">
                <a:solidFill>
                  <a:srgbClr val="000000"/>
                </a:solidFill>
                <a:latin typeface="Canva Sans"/>
              </a:rPr>
              <a:t>    : </a:t>
            </a:r>
            <a:r>
              <a:rPr lang="en-US" sz="3399" u="sng" dirty="0">
                <a:solidFill>
                  <a:srgbClr val="000000"/>
                </a:solidFill>
                <a:latin typeface="Canva Sans"/>
                <a:hlinkClick r:id="rId6" tooltip="https://peerlist.io/samiksha_jagne"/>
              </a:rPr>
              <a:t>https://peerlist.io/samiksha_jagne </a:t>
            </a:r>
          </a:p>
        </p:txBody>
      </p:sp>
      <p:sp>
        <p:nvSpPr>
          <p:cNvPr id="21" name="TextBox 21"/>
          <p:cNvSpPr txBox="1"/>
          <p:nvPr/>
        </p:nvSpPr>
        <p:spPr>
          <a:xfrm>
            <a:off x="4467673" y="4545864"/>
            <a:ext cx="11620361" cy="580390"/>
          </a:xfrm>
          <a:prstGeom prst="rect">
            <a:avLst/>
          </a:prstGeom>
        </p:spPr>
        <p:txBody>
          <a:bodyPr wrap="square" lIns="0" tIns="0" rIns="0" bIns="0" rtlCol="0" anchor="t">
            <a:spAutoFit/>
          </a:bodyPr>
          <a:lstStyle/>
          <a:p>
            <a:pPr>
              <a:lnSpc>
                <a:spcPts val="4759"/>
              </a:lnSpc>
            </a:pPr>
            <a:r>
              <a:rPr lang="en-US" sz="3399" dirty="0">
                <a:solidFill>
                  <a:srgbClr val="000000"/>
                </a:solidFill>
                <a:latin typeface="Canva Sans"/>
              </a:rPr>
              <a:t>Contact   : samikshajagne2@gmail.com</a:t>
            </a:r>
          </a:p>
        </p:txBody>
      </p:sp>
      <p:sp>
        <p:nvSpPr>
          <p:cNvPr id="22" name="TextBox 22"/>
          <p:cNvSpPr txBox="1"/>
          <p:nvPr/>
        </p:nvSpPr>
        <p:spPr>
          <a:xfrm>
            <a:off x="4467674" y="5451466"/>
            <a:ext cx="11616399" cy="384016"/>
          </a:xfrm>
          <a:prstGeom prst="rect">
            <a:avLst/>
          </a:prstGeom>
        </p:spPr>
        <p:txBody>
          <a:bodyPr wrap="square" lIns="0" tIns="0" rIns="0" bIns="0" rtlCol="0" anchor="t">
            <a:spAutoFit/>
          </a:bodyPr>
          <a:lstStyle/>
          <a:p>
            <a:pPr algn="l">
              <a:lnSpc>
                <a:spcPts val="3222"/>
              </a:lnSpc>
            </a:pPr>
            <a:r>
              <a:rPr lang="en-US" sz="2302" dirty="0">
                <a:solidFill>
                  <a:srgbClr val="FF0000"/>
                </a:solidFill>
                <a:latin typeface="Canva Sans"/>
              </a:rPr>
              <a:t>Do not hesitate to contact if you have any doubts regarding the  analysis.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345EE9"/>
        </a:solidFill>
        <a:effectLst/>
      </p:bgPr>
    </p:bg>
    <p:spTree>
      <p:nvGrpSpPr>
        <p:cNvPr id="1" name=""/>
        <p:cNvGrpSpPr/>
        <p:nvPr/>
      </p:nvGrpSpPr>
      <p:grpSpPr>
        <a:xfrm>
          <a:off x="0" y="0"/>
          <a:ext cx="0" cy="0"/>
          <a:chOff x="0" y="0"/>
          <a:chExt cx="0" cy="0"/>
        </a:xfrm>
      </p:grpSpPr>
      <p:grpSp>
        <p:nvGrpSpPr>
          <p:cNvPr id="2" name="Group 2"/>
          <p:cNvGrpSpPr/>
          <p:nvPr/>
        </p:nvGrpSpPr>
        <p:grpSpPr>
          <a:xfrm>
            <a:off x="1028700" y="1028700"/>
            <a:ext cx="16230600" cy="8229600"/>
            <a:chOff x="0" y="0"/>
            <a:chExt cx="21083246" cy="10690097"/>
          </a:xfrm>
        </p:grpSpPr>
        <p:sp>
          <p:nvSpPr>
            <p:cNvPr id="3" name="Freeform 3"/>
            <p:cNvSpPr/>
            <p:nvPr/>
          </p:nvSpPr>
          <p:spPr>
            <a:xfrm>
              <a:off x="31750" y="31750"/>
              <a:ext cx="21019746" cy="10626596"/>
            </a:xfrm>
            <a:custGeom>
              <a:avLst/>
              <a:gdLst/>
              <a:ahLst/>
              <a:cxnLst/>
              <a:rect l="l" t="t" r="r" b="b"/>
              <a:pathLst>
                <a:path w="21019746" h="10626596">
                  <a:moveTo>
                    <a:pt x="20927036" y="10626596"/>
                  </a:moveTo>
                  <a:lnTo>
                    <a:pt x="92710" y="10626596"/>
                  </a:lnTo>
                  <a:cubicBezTo>
                    <a:pt x="41910" y="10626596"/>
                    <a:pt x="0" y="10584686"/>
                    <a:pt x="0" y="10533886"/>
                  </a:cubicBezTo>
                  <a:lnTo>
                    <a:pt x="0" y="92710"/>
                  </a:lnTo>
                  <a:cubicBezTo>
                    <a:pt x="0" y="41910"/>
                    <a:pt x="41910" y="0"/>
                    <a:pt x="92710" y="0"/>
                  </a:cubicBezTo>
                  <a:lnTo>
                    <a:pt x="20925766" y="0"/>
                  </a:lnTo>
                  <a:cubicBezTo>
                    <a:pt x="20976566" y="0"/>
                    <a:pt x="21018477" y="41910"/>
                    <a:pt x="21018477" y="92710"/>
                  </a:cubicBezTo>
                  <a:lnTo>
                    <a:pt x="21018477" y="10532617"/>
                  </a:lnTo>
                  <a:cubicBezTo>
                    <a:pt x="21019746" y="10584686"/>
                    <a:pt x="20977836" y="10626596"/>
                    <a:pt x="20927036" y="10626596"/>
                  </a:cubicBezTo>
                  <a:close/>
                </a:path>
              </a:pathLst>
            </a:custGeom>
            <a:solidFill>
              <a:srgbClr val="FFFFFF"/>
            </a:solidFill>
          </p:spPr>
        </p:sp>
        <p:sp>
          <p:nvSpPr>
            <p:cNvPr id="4" name="Freeform 4"/>
            <p:cNvSpPr/>
            <p:nvPr/>
          </p:nvSpPr>
          <p:spPr>
            <a:xfrm>
              <a:off x="0" y="0"/>
              <a:ext cx="21083246" cy="10690096"/>
            </a:xfrm>
            <a:custGeom>
              <a:avLst/>
              <a:gdLst/>
              <a:ahLst/>
              <a:cxnLst/>
              <a:rect l="l" t="t" r="r" b="b"/>
              <a:pathLst>
                <a:path w="21083246" h="10690096">
                  <a:moveTo>
                    <a:pt x="20958786" y="59690"/>
                  </a:moveTo>
                  <a:cubicBezTo>
                    <a:pt x="20994346" y="59690"/>
                    <a:pt x="21023556" y="88900"/>
                    <a:pt x="21023556" y="124460"/>
                  </a:cubicBezTo>
                  <a:lnTo>
                    <a:pt x="21023556" y="10565636"/>
                  </a:lnTo>
                  <a:cubicBezTo>
                    <a:pt x="21023556" y="10601196"/>
                    <a:pt x="20994346" y="10630406"/>
                    <a:pt x="20958786" y="10630406"/>
                  </a:cubicBezTo>
                  <a:lnTo>
                    <a:pt x="124460" y="10630406"/>
                  </a:lnTo>
                  <a:cubicBezTo>
                    <a:pt x="88900" y="10630406"/>
                    <a:pt x="59690" y="10601196"/>
                    <a:pt x="59690" y="10565636"/>
                  </a:cubicBezTo>
                  <a:lnTo>
                    <a:pt x="59690" y="124460"/>
                  </a:lnTo>
                  <a:cubicBezTo>
                    <a:pt x="59690" y="88900"/>
                    <a:pt x="88900" y="59690"/>
                    <a:pt x="124460" y="59690"/>
                  </a:cubicBezTo>
                  <a:lnTo>
                    <a:pt x="20958786" y="59690"/>
                  </a:lnTo>
                  <a:moveTo>
                    <a:pt x="20958786" y="0"/>
                  </a:moveTo>
                  <a:lnTo>
                    <a:pt x="124460" y="0"/>
                  </a:lnTo>
                  <a:cubicBezTo>
                    <a:pt x="55880" y="0"/>
                    <a:pt x="0" y="55880"/>
                    <a:pt x="0" y="124460"/>
                  </a:cubicBezTo>
                  <a:lnTo>
                    <a:pt x="0" y="10565636"/>
                  </a:lnTo>
                  <a:cubicBezTo>
                    <a:pt x="0" y="10634217"/>
                    <a:pt x="55880" y="10690096"/>
                    <a:pt x="124460" y="10690096"/>
                  </a:cubicBezTo>
                  <a:lnTo>
                    <a:pt x="20958786" y="10690096"/>
                  </a:lnTo>
                  <a:cubicBezTo>
                    <a:pt x="21027366" y="10690096"/>
                    <a:pt x="21083246" y="10634217"/>
                    <a:pt x="21083246" y="10565636"/>
                  </a:cubicBezTo>
                  <a:lnTo>
                    <a:pt x="21083246" y="124460"/>
                  </a:lnTo>
                  <a:cubicBezTo>
                    <a:pt x="21083246" y="55880"/>
                    <a:pt x="21027366" y="0"/>
                    <a:pt x="20958786" y="0"/>
                  </a:cubicBezTo>
                  <a:close/>
                </a:path>
              </a:pathLst>
            </a:custGeom>
            <a:solidFill>
              <a:srgbClr val="191919"/>
            </a:solidFill>
          </p:spPr>
        </p:sp>
      </p:grpSp>
      <p:grpSp>
        <p:nvGrpSpPr>
          <p:cNvPr id="5" name="Group 5"/>
          <p:cNvGrpSpPr/>
          <p:nvPr/>
        </p:nvGrpSpPr>
        <p:grpSpPr>
          <a:xfrm>
            <a:off x="15052046" y="1431436"/>
            <a:ext cx="1670088" cy="464416"/>
            <a:chOff x="0" y="0"/>
            <a:chExt cx="2226784" cy="619221"/>
          </a:xfrm>
        </p:grpSpPr>
        <p:grpSp>
          <p:nvGrpSpPr>
            <p:cNvPr id="6" name="Group 6"/>
            <p:cNvGrpSpPr/>
            <p:nvPr/>
          </p:nvGrpSpPr>
          <p:grpSpPr>
            <a:xfrm>
              <a:off x="0" y="0"/>
              <a:ext cx="619221" cy="619221"/>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5C853"/>
              </a:solidFill>
            </p:spPr>
          </p:sp>
          <p:sp>
            <p:nvSpPr>
              <p:cNvPr id="8" name="TextBox 8"/>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a:off x="804538" y="0"/>
              <a:ext cx="619221" cy="619221"/>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27354"/>
              </a:solidFill>
            </p:spPr>
          </p:sp>
          <p:sp>
            <p:nvSpPr>
              <p:cNvPr id="11" name="TextBox 11"/>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12" name="Group 12"/>
            <p:cNvGrpSpPr/>
            <p:nvPr/>
          </p:nvGrpSpPr>
          <p:grpSpPr>
            <a:xfrm>
              <a:off x="1607563" y="0"/>
              <a:ext cx="619221" cy="619221"/>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45EE9"/>
              </a:solidFill>
            </p:spPr>
          </p:sp>
          <p:sp>
            <p:nvSpPr>
              <p:cNvPr id="14" name="TextBox 14"/>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sp>
        <p:nvSpPr>
          <p:cNvPr id="15" name="TextBox 15"/>
          <p:cNvSpPr txBox="1"/>
          <p:nvPr/>
        </p:nvSpPr>
        <p:spPr>
          <a:xfrm>
            <a:off x="2463496" y="2378774"/>
            <a:ext cx="10468840" cy="1318894"/>
          </a:xfrm>
          <a:prstGeom prst="rect">
            <a:avLst/>
          </a:prstGeom>
        </p:spPr>
        <p:txBody>
          <a:bodyPr lIns="0" tIns="0" rIns="0" bIns="0" rtlCol="0" anchor="t">
            <a:spAutoFit/>
          </a:bodyPr>
          <a:lstStyle/>
          <a:p>
            <a:pPr algn="l">
              <a:lnSpc>
                <a:spcPts val="10780"/>
              </a:lnSpc>
              <a:spcBef>
                <a:spcPct val="0"/>
              </a:spcBef>
            </a:pPr>
            <a:r>
              <a:rPr lang="en-US" sz="7700">
                <a:solidFill>
                  <a:srgbClr val="000000"/>
                </a:solidFill>
                <a:latin typeface="Asap Condensed Bold"/>
              </a:rPr>
              <a:t>TABLE OF CONTENTS</a:t>
            </a:r>
          </a:p>
        </p:txBody>
      </p:sp>
      <p:grpSp>
        <p:nvGrpSpPr>
          <p:cNvPr id="16" name="Group 16"/>
          <p:cNvGrpSpPr/>
          <p:nvPr/>
        </p:nvGrpSpPr>
        <p:grpSpPr>
          <a:xfrm>
            <a:off x="2648576" y="4042214"/>
            <a:ext cx="715144" cy="715144"/>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45EE9"/>
            </a:solidFill>
          </p:spPr>
        </p:sp>
        <p:sp>
          <p:nvSpPr>
            <p:cNvPr id="18" name="TextBox 18"/>
            <p:cNvSpPr txBox="1"/>
            <p:nvPr/>
          </p:nvSpPr>
          <p:spPr>
            <a:xfrm>
              <a:off x="76200" y="0"/>
              <a:ext cx="660400" cy="736600"/>
            </a:xfrm>
            <a:prstGeom prst="rect">
              <a:avLst/>
            </a:prstGeom>
          </p:spPr>
          <p:txBody>
            <a:bodyPr lIns="0" tIns="0" rIns="0" bIns="0" rtlCol="0" anchor="ctr"/>
            <a:lstStyle/>
            <a:p>
              <a:pPr algn="ctr">
                <a:lnSpc>
                  <a:spcPts val="4339"/>
                </a:lnSpc>
              </a:pPr>
              <a:endParaRPr/>
            </a:p>
          </p:txBody>
        </p:sp>
      </p:grpSp>
      <p:grpSp>
        <p:nvGrpSpPr>
          <p:cNvPr id="19" name="Group 19"/>
          <p:cNvGrpSpPr/>
          <p:nvPr/>
        </p:nvGrpSpPr>
        <p:grpSpPr>
          <a:xfrm>
            <a:off x="2648576" y="4998936"/>
            <a:ext cx="715144" cy="715144"/>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45EE9"/>
            </a:solidFill>
          </p:spPr>
        </p:sp>
        <p:sp>
          <p:nvSpPr>
            <p:cNvPr id="21" name="TextBox 21"/>
            <p:cNvSpPr txBox="1"/>
            <p:nvPr/>
          </p:nvSpPr>
          <p:spPr>
            <a:xfrm>
              <a:off x="76200" y="0"/>
              <a:ext cx="660400" cy="736600"/>
            </a:xfrm>
            <a:prstGeom prst="rect">
              <a:avLst/>
            </a:prstGeom>
          </p:spPr>
          <p:txBody>
            <a:bodyPr lIns="0" tIns="0" rIns="0" bIns="0" rtlCol="0" anchor="ctr"/>
            <a:lstStyle/>
            <a:p>
              <a:pPr algn="ctr">
                <a:lnSpc>
                  <a:spcPts val="4339"/>
                </a:lnSpc>
              </a:pPr>
              <a:endParaRPr/>
            </a:p>
          </p:txBody>
        </p:sp>
      </p:grpSp>
      <p:grpSp>
        <p:nvGrpSpPr>
          <p:cNvPr id="22" name="Group 22"/>
          <p:cNvGrpSpPr/>
          <p:nvPr/>
        </p:nvGrpSpPr>
        <p:grpSpPr>
          <a:xfrm>
            <a:off x="2648576" y="5955659"/>
            <a:ext cx="715144" cy="715144"/>
            <a:chOff x="0" y="0"/>
            <a:chExt cx="812800" cy="812800"/>
          </a:xfrm>
        </p:grpSpPr>
        <p:sp>
          <p:nvSpPr>
            <p:cNvPr id="23" name="Freeform 2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45EE9"/>
            </a:solidFill>
          </p:spPr>
        </p:sp>
        <p:sp>
          <p:nvSpPr>
            <p:cNvPr id="24" name="TextBox 24"/>
            <p:cNvSpPr txBox="1"/>
            <p:nvPr/>
          </p:nvSpPr>
          <p:spPr>
            <a:xfrm>
              <a:off x="76200" y="0"/>
              <a:ext cx="660400" cy="736600"/>
            </a:xfrm>
            <a:prstGeom prst="rect">
              <a:avLst/>
            </a:prstGeom>
          </p:spPr>
          <p:txBody>
            <a:bodyPr lIns="0" tIns="0" rIns="0" bIns="0" rtlCol="0" anchor="ctr"/>
            <a:lstStyle/>
            <a:p>
              <a:pPr algn="ctr">
                <a:lnSpc>
                  <a:spcPts val="4339"/>
                </a:lnSpc>
              </a:pPr>
              <a:endParaRPr/>
            </a:p>
          </p:txBody>
        </p:sp>
      </p:grpSp>
      <p:grpSp>
        <p:nvGrpSpPr>
          <p:cNvPr id="25" name="Group 25"/>
          <p:cNvGrpSpPr/>
          <p:nvPr/>
        </p:nvGrpSpPr>
        <p:grpSpPr>
          <a:xfrm>
            <a:off x="2648576" y="6912381"/>
            <a:ext cx="715144" cy="715144"/>
            <a:chOff x="0" y="0"/>
            <a:chExt cx="812800" cy="812800"/>
          </a:xfrm>
        </p:grpSpPr>
        <p:sp>
          <p:nvSpPr>
            <p:cNvPr id="26" name="Freeform 2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45EE9"/>
            </a:solidFill>
          </p:spPr>
        </p:sp>
        <p:sp>
          <p:nvSpPr>
            <p:cNvPr id="27" name="TextBox 27"/>
            <p:cNvSpPr txBox="1"/>
            <p:nvPr/>
          </p:nvSpPr>
          <p:spPr>
            <a:xfrm>
              <a:off x="76200" y="0"/>
              <a:ext cx="660400" cy="736600"/>
            </a:xfrm>
            <a:prstGeom prst="rect">
              <a:avLst/>
            </a:prstGeom>
          </p:spPr>
          <p:txBody>
            <a:bodyPr lIns="0" tIns="0" rIns="0" bIns="0" rtlCol="0" anchor="ctr"/>
            <a:lstStyle/>
            <a:p>
              <a:pPr algn="ctr">
                <a:lnSpc>
                  <a:spcPts val="4339"/>
                </a:lnSpc>
              </a:pPr>
              <a:endParaRPr/>
            </a:p>
          </p:txBody>
        </p:sp>
      </p:grpSp>
      <p:sp>
        <p:nvSpPr>
          <p:cNvPr id="28" name="AutoShape 28"/>
          <p:cNvSpPr/>
          <p:nvPr/>
        </p:nvSpPr>
        <p:spPr>
          <a:xfrm>
            <a:off x="1028700" y="2115192"/>
            <a:ext cx="16230561" cy="47625"/>
          </a:xfrm>
          <a:prstGeom prst="line">
            <a:avLst/>
          </a:prstGeom>
          <a:ln w="47625" cap="flat">
            <a:solidFill>
              <a:srgbClr val="000000"/>
            </a:solidFill>
            <a:prstDash val="solid"/>
            <a:headEnd type="none" w="sm" len="sm"/>
            <a:tailEnd type="none" w="sm" len="sm"/>
          </a:ln>
        </p:spPr>
      </p:sp>
      <p:pic>
        <p:nvPicPr>
          <p:cNvPr id="29" name="Picture 29"/>
          <p:cNvPicPr>
            <a:picLocks noChangeAspect="1"/>
          </p:cNvPicPr>
          <p:nvPr/>
        </p:nvPicPr>
        <p:blipFill>
          <a:blip r:embed="rId2"/>
          <a:srcRect/>
          <a:stretch>
            <a:fillRect/>
          </a:stretch>
        </p:blipFill>
        <p:spPr>
          <a:xfrm>
            <a:off x="10667820" y="2115192"/>
            <a:ext cx="5707702" cy="9356888"/>
          </a:xfrm>
          <a:prstGeom prst="rect">
            <a:avLst/>
          </a:prstGeom>
        </p:spPr>
      </p:pic>
      <p:sp>
        <p:nvSpPr>
          <p:cNvPr id="30" name="TextBox 30"/>
          <p:cNvSpPr txBox="1"/>
          <p:nvPr/>
        </p:nvSpPr>
        <p:spPr>
          <a:xfrm>
            <a:off x="3681632" y="3956489"/>
            <a:ext cx="5462368" cy="708430"/>
          </a:xfrm>
          <a:prstGeom prst="rect">
            <a:avLst/>
          </a:prstGeom>
        </p:spPr>
        <p:txBody>
          <a:bodyPr lIns="0" tIns="0" rIns="0" bIns="0" rtlCol="0" anchor="t">
            <a:spAutoFit/>
          </a:bodyPr>
          <a:lstStyle/>
          <a:p>
            <a:pPr algn="l">
              <a:lnSpc>
                <a:spcPts val="5731"/>
              </a:lnSpc>
              <a:spcBef>
                <a:spcPct val="0"/>
              </a:spcBef>
            </a:pPr>
            <a:r>
              <a:rPr lang="en-US" sz="4093" spc="81">
                <a:solidFill>
                  <a:srgbClr val="000000"/>
                </a:solidFill>
                <a:latin typeface="Dumondi Condensed Bold"/>
              </a:rPr>
              <a:t>Introduction</a:t>
            </a:r>
          </a:p>
        </p:txBody>
      </p:sp>
      <p:sp>
        <p:nvSpPr>
          <p:cNvPr id="31" name="TextBox 31"/>
          <p:cNvSpPr txBox="1"/>
          <p:nvPr/>
        </p:nvSpPr>
        <p:spPr>
          <a:xfrm>
            <a:off x="3681632" y="5005650"/>
            <a:ext cx="5462368" cy="708430"/>
          </a:xfrm>
          <a:prstGeom prst="rect">
            <a:avLst/>
          </a:prstGeom>
        </p:spPr>
        <p:txBody>
          <a:bodyPr lIns="0" tIns="0" rIns="0" bIns="0" rtlCol="0" anchor="t">
            <a:spAutoFit/>
          </a:bodyPr>
          <a:lstStyle/>
          <a:p>
            <a:pPr algn="l">
              <a:lnSpc>
                <a:spcPts val="5731"/>
              </a:lnSpc>
              <a:spcBef>
                <a:spcPct val="0"/>
              </a:spcBef>
            </a:pPr>
            <a:r>
              <a:rPr lang="en-US" sz="4093" spc="81">
                <a:solidFill>
                  <a:srgbClr val="000000"/>
                </a:solidFill>
                <a:latin typeface="Dumondi Condensed Bold"/>
              </a:rPr>
              <a:t>recomended analysis</a:t>
            </a:r>
          </a:p>
        </p:txBody>
      </p:sp>
      <p:sp>
        <p:nvSpPr>
          <p:cNvPr id="32" name="TextBox 32"/>
          <p:cNvSpPr txBox="1"/>
          <p:nvPr/>
        </p:nvSpPr>
        <p:spPr>
          <a:xfrm>
            <a:off x="3681632" y="6707911"/>
            <a:ext cx="5462368" cy="708430"/>
          </a:xfrm>
          <a:prstGeom prst="rect">
            <a:avLst/>
          </a:prstGeom>
        </p:spPr>
        <p:txBody>
          <a:bodyPr lIns="0" tIns="0" rIns="0" bIns="0" rtlCol="0" anchor="t">
            <a:spAutoFit/>
          </a:bodyPr>
          <a:lstStyle/>
          <a:p>
            <a:pPr algn="l">
              <a:lnSpc>
                <a:spcPts val="5731"/>
              </a:lnSpc>
              <a:spcBef>
                <a:spcPct val="0"/>
              </a:spcBef>
            </a:pPr>
            <a:r>
              <a:rPr lang="en-US" sz="4093" spc="81">
                <a:solidFill>
                  <a:srgbClr val="000000"/>
                </a:solidFill>
                <a:latin typeface="Dumondi Condensed Bold"/>
              </a:rPr>
              <a:t>Contact</a:t>
            </a:r>
          </a:p>
        </p:txBody>
      </p:sp>
      <p:sp>
        <p:nvSpPr>
          <p:cNvPr id="33" name="TextBox 33"/>
          <p:cNvSpPr txBox="1"/>
          <p:nvPr/>
        </p:nvSpPr>
        <p:spPr>
          <a:xfrm>
            <a:off x="3681632" y="5916153"/>
            <a:ext cx="5462368" cy="708430"/>
          </a:xfrm>
          <a:prstGeom prst="rect">
            <a:avLst/>
          </a:prstGeom>
        </p:spPr>
        <p:txBody>
          <a:bodyPr lIns="0" tIns="0" rIns="0" bIns="0" rtlCol="0" anchor="t">
            <a:spAutoFit/>
          </a:bodyPr>
          <a:lstStyle/>
          <a:p>
            <a:pPr algn="l">
              <a:lnSpc>
                <a:spcPts val="5731"/>
              </a:lnSpc>
              <a:spcBef>
                <a:spcPct val="0"/>
              </a:spcBef>
            </a:pPr>
            <a:r>
              <a:rPr lang="en-US" sz="4093" spc="81">
                <a:solidFill>
                  <a:srgbClr val="000000"/>
                </a:solidFill>
                <a:latin typeface="Dumondi Condensed Bold"/>
              </a:rPr>
              <a:t>Conclusion</a:t>
            </a:r>
          </a:p>
        </p:txBody>
      </p:sp>
      <p:sp>
        <p:nvSpPr>
          <p:cNvPr id="34" name="TextBox 34"/>
          <p:cNvSpPr txBox="1"/>
          <p:nvPr/>
        </p:nvSpPr>
        <p:spPr>
          <a:xfrm>
            <a:off x="2758127" y="4006607"/>
            <a:ext cx="496042" cy="700632"/>
          </a:xfrm>
          <a:prstGeom prst="rect">
            <a:avLst/>
          </a:prstGeom>
        </p:spPr>
        <p:txBody>
          <a:bodyPr lIns="0" tIns="0" rIns="0" bIns="0" rtlCol="0" anchor="t">
            <a:spAutoFit/>
          </a:bodyPr>
          <a:lstStyle/>
          <a:p>
            <a:pPr algn="ctr">
              <a:lnSpc>
                <a:spcPts val="5731"/>
              </a:lnSpc>
              <a:spcBef>
                <a:spcPct val="0"/>
              </a:spcBef>
            </a:pPr>
            <a:r>
              <a:rPr lang="en-US" sz="4093" spc="81">
                <a:solidFill>
                  <a:srgbClr val="FFFFFF"/>
                </a:solidFill>
                <a:latin typeface="Dumondi Condensed Bold"/>
              </a:rPr>
              <a:t>1</a:t>
            </a:r>
          </a:p>
        </p:txBody>
      </p:sp>
      <p:sp>
        <p:nvSpPr>
          <p:cNvPr id="35" name="TextBox 35"/>
          <p:cNvSpPr txBox="1"/>
          <p:nvPr/>
        </p:nvSpPr>
        <p:spPr>
          <a:xfrm>
            <a:off x="2758127" y="4967228"/>
            <a:ext cx="496042" cy="700632"/>
          </a:xfrm>
          <a:prstGeom prst="rect">
            <a:avLst/>
          </a:prstGeom>
        </p:spPr>
        <p:txBody>
          <a:bodyPr lIns="0" tIns="0" rIns="0" bIns="0" rtlCol="0" anchor="t">
            <a:spAutoFit/>
          </a:bodyPr>
          <a:lstStyle/>
          <a:p>
            <a:pPr algn="ctr">
              <a:lnSpc>
                <a:spcPts val="5731"/>
              </a:lnSpc>
              <a:spcBef>
                <a:spcPct val="0"/>
              </a:spcBef>
            </a:pPr>
            <a:r>
              <a:rPr lang="en-US" sz="4093" spc="81">
                <a:solidFill>
                  <a:srgbClr val="FFFFFF"/>
                </a:solidFill>
                <a:latin typeface="Dumondi Condensed Bold"/>
              </a:rPr>
              <a:t>2</a:t>
            </a:r>
          </a:p>
        </p:txBody>
      </p:sp>
      <p:sp>
        <p:nvSpPr>
          <p:cNvPr id="36" name="TextBox 36"/>
          <p:cNvSpPr txBox="1"/>
          <p:nvPr/>
        </p:nvSpPr>
        <p:spPr>
          <a:xfrm>
            <a:off x="2758127" y="5916153"/>
            <a:ext cx="496042" cy="700632"/>
          </a:xfrm>
          <a:prstGeom prst="rect">
            <a:avLst/>
          </a:prstGeom>
        </p:spPr>
        <p:txBody>
          <a:bodyPr lIns="0" tIns="0" rIns="0" bIns="0" rtlCol="0" anchor="t">
            <a:spAutoFit/>
          </a:bodyPr>
          <a:lstStyle/>
          <a:p>
            <a:pPr algn="ctr">
              <a:lnSpc>
                <a:spcPts val="5731"/>
              </a:lnSpc>
              <a:spcBef>
                <a:spcPct val="0"/>
              </a:spcBef>
            </a:pPr>
            <a:r>
              <a:rPr lang="en-US" sz="4093" spc="81">
                <a:solidFill>
                  <a:srgbClr val="FFFFFF"/>
                </a:solidFill>
                <a:latin typeface="Dumondi Condensed Bold"/>
              </a:rPr>
              <a:t>3</a:t>
            </a:r>
          </a:p>
        </p:txBody>
      </p:sp>
      <p:sp>
        <p:nvSpPr>
          <p:cNvPr id="37" name="TextBox 37"/>
          <p:cNvSpPr txBox="1"/>
          <p:nvPr/>
        </p:nvSpPr>
        <p:spPr>
          <a:xfrm>
            <a:off x="2758127" y="6912673"/>
            <a:ext cx="496042" cy="700632"/>
          </a:xfrm>
          <a:prstGeom prst="rect">
            <a:avLst/>
          </a:prstGeom>
        </p:spPr>
        <p:txBody>
          <a:bodyPr lIns="0" tIns="0" rIns="0" bIns="0" rtlCol="0" anchor="t">
            <a:spAutoFit/>
          </a:bodyPr>
          <a:lstStyle/>
          <a:p>
            <a:pPr algn="ctr">
              <a:lnSpc>
                <a:spcPts val="5731"/>
              </a:lnSpc>
              <a:spcBef>
                <a:spcPct val="0"/>
              </a:spcBef>
            </a:pPr>
            <a:r>
              <a:rPr lang="en-US" sz="4093" spc="81">
                <a:solidFill>
                  <a:srgbClr val="FFFFFF"/>
                </a:solidFill>
                <a:latin typeface="Dumondi Condensed Bold"/>
              </a:rPr>
              <a:t>4</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065979" y="2661221"/>
            <a:ext cx="2241710" cy="2241710"/>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45EE9"/>
            </a:solidFill>
          </p:spPr>
        </p:sp>
        <p:sp>
          <p:nvSpPr>
            <p:cNvPr id="4" name="TextBox 4"/>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rot="-10106257">
            <a:off x="-1043385" y="-1368934"/>
            <a:ext cx="4144169" cy="4144169"/>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27354"/>
            </a:solidFill>
          </p:spPr>
        </p:sp>
        <p:sp>
          <p:nvSpPr>
            <p:cNvPr id="7" name="TextBox 7"/>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923418" y="1617613"/>
            <a:ext cx="14441095" cy="7051773"/>
            <a:chOff x="0" y="0"/>
            <a:chExt cx="18758712" cy="9160122"/>
          </a:xfrm>
        </p:grpSpPr>
        <p:sp>
          <p:nvSpPr>
            <p:cNvPr id="9" name="Freeform 9"/>
            <p:cNvSpPr/>
            <p:nvPr/>
          </p:nvSpPr>
          <p:spPr>
            <a:xfrm>
              <a:off x="31750" y="31750"/>
              <a:ext cx="18695212" cy="9096621"/>
            </a:xfrm>
            <a:custGeom>
              <a:avLst/>
              <a:gdLst/>
              <a:ahLst/>
              <a:cxnLst/>
              <a:rect l="l" t="t" r="r" b="b"/>
              <a:pathLst>
                <a:path w="18695212" h="9096621">
                  <a:moveTo>
                    <a:pt x="18602502" y="9096621"/>
                  </a:moveTo>
                  <a:lnTo>
                    <a:pt x="92710" y="9096621"/>
                  </a:lnTo>
                  <a:cubicBezTo>
                    <a:pt x="41910" y="9096621"/>
                    <a:pt x="0" y="9054712"/>
                    <a:pt x="0" y="9003912"/>
                  </a:cubicBezTo>
                  <a:lnTo>
                    <a:pt x="0" y="92710"/>
                  </a:lnTo>
                  <a:cubicBezTo>
                    <a:pt x="0" y="41910"/>
                    <a:pt x="41910" y="0"/>
                    <a:pt x="92710" y="0"/>
                  </a:cubicBezTo>
                  <a:lnTo>
                    <a:pt x="18601232" y="0"/>
                  </a:lnTo>
                  <a:cubicBezTo>
                    <a:pt x="18652032" y="0"/>
                    <a:pt x="18693943" y="41910"/>
                    <a:pt x="18693943" y="92710"/>
                  </a:cubicBezTo>
                  <a:lnTo>
                    <a:pt x="18693943" y="9002642"/>
                  </a:lnTo>
                  <a:cubicBezTo>
                    <a:pt x="18695212" y="9054712"/>
                    <a:pt x="18653302" y="9096621"/>
                    <a:pt x="18602502" y="9096621"/>
                  </a:cubicBezTo>
                  <a:close/>
                </a:path>
              </a:pathLst>
            </a:custGeom>
            <a:solidFill>
              <a:srgbClr val="FFFFFF"/>
            </a:solidFill>
          </p:spPr>
        </p:sp>
        <p:sp>
          <p:nvSpPr>
            <p:cNvPr id="10" name="Freeform 10"/>
            <p:cNvSpPr/>
            <p:nvPr/>
          </p:nvSpPr>
          <p:spPr>
            <a:xfrm>
              <a:off x="0" y="0"/>
              <a:ext cx="18758712" cy="9160121"/>
            </a:xfrm>
            <a:custGeom>
              <a:avLst/>
              <a:gdLst/>
              <a:ahLst/>
              <a:cxnLst/>
              <a:rect l="l" t="t" r="r" b="b"/>
              <a:pathLst>
                <a:path w="18758712" h="9160121">
                  <a:moveTo>
                    <a:pt x="18634252" y="59690"/>
                  </a:moveTo>
                  <a:cubicBezTo>
                    <a:pt x="18669812" y="59690"/>
                    <a:pt x="18699021" y="88900"/>
                    <a:pt x="18699021" y="124460"/>
                  </a:cubicBezTo>
                  <a:lnTo>
                    <a:pt x="18699021" y="9035662"/>
                  </a:lnTo>
                  <a:cubicBezTo>
                    <a:pt x="18699021" y="9071221"/>
                    <a:pt x="18669812" y="9100431"/>
                    <a:pt x="18634252" y="9100431"/>
                  </a:cubicBezTo>
                  <a:lnTo>
                    <a:pt x="124460" y="9100431"/>
                  </a:lnTo>
                  <a:cubicBezTo>
                    <a:pt x="88900" y="9100431"/>
                    <a:pt x="59690" y="9071221"/>
                    <a:pt x="59690" y="9035662"/>
                  </a:cubicBezTo>
                  <a:lnTo>
                    <a:pt x="59690" y="124460"/>
                  </a:lnTo>
                  <a:cubicBezTo>
                    <a:pt x="59690" y="88900"/>
                    <a:pt x="88900" y="59690"/>
                    <a:pt x="124460" y="59690"/>
                  </a:cubicBezTo>
                  <a:lnTo>
                    <a:pt x="18634252" y="59690"/>
                  </a:lnTo>
                  <a:moveTo>
                    <a:pt x="18634252" y="0"/>
                  </a:moveTo>
                  <a:lnTo>
                    <a:pt x="124460" y="0"/>
                  </a:lnTo>
                  <a:cubicBezTo>
                    <a:pt x="55880" y="0"/>
                    <a:pt x="0" y="55880"/>
                    <a:pt x="0" y="124460"/>
                  </a:cubicBezTo>
                  <a:lnTo>
                    <a:pt x="0" y="9035662"/>
                  </a:lnTo>
                  <a:cubicBezTo>
                    <a:pt x="0" y="9104242"/>
                    <a:pt x="55880" y="9160121"/>
                    <a:pt x="124460" y="9160121"/>
                  </a:cubicBezTo>
                  <a:lnTo>
                    <a:pt x="18634252" y="9160121"/>
                  </a:lnTo>
                  <a:cubicBezTo>
                    <a:pt x="18702832" y="9160121"/>
                    <a:pt x="18758712" y="9104242"/>
                    <a:pt x="18758712" y="9035662"/>
                  </a:cubicBezTo>
                  <a:lnTo>
                    <a:pt x="18758712" y="124460"/>
                  </a:lnTo>
                  <a:cubicBezTo>
                    <a:pt x="18758712" y="55880"/>
                    <a:pt x="18702832" y="0"/>
                    <a:pt x="18634252" y="0"/>
                  </a:cubicBezTo>
                  <a:close/>
                </a:path>
              </a:pathLst>
            </a:custGeom>
            <a:solidFill>
              <a:srgbClr val="191919"/>
            </a:solidFill>
          </p:spPr>
        </p:sp>
      </p:grpSp>
      <p:grpSp>
        <p:nvGrpSpPr>
          <p:cNvPr id="11" name="Group 11"/>
          <p:cNvGrpSpPr/>
          <p:nvPr/>
        </p:nvGrpSpPr>
        <p:grpSpPr>
          <a:xfrm>
            <a:off x="14588821" y="2015000"/>
            <a:ext cx="1154593" cy="321067"/>
            <a:chOff x="0" y="0"/>
            <a:chExt cx="1539457" cy="428090"/>
          </a:xfrm>
        </p:grpSpPr>
        <p:grpSp>
          <p:nvGrpSpPr>
            <p:cNvPr id="12" name="Group 12"/>
            <p:cNvGrpSpPr/>
            <p:nvPr/>
          </p:nvGrpSpPr>
          <p:grpSpPr>
            <a:xfrm>
              <a:off x="0" y="0"/>
              <a:ext cx="428090" cy="428090"/>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5C853"/>
              </a:solidFill>
            </p:spPr>
          </p:sp>
          <p:sp>
            <p:nvSpPr>
              <p:cNvPr id="14" name="TextBox 14"/>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15" name="Group 15"/>
            <p:cNvGrpSpPr/>
            <p:nvPr/>
          </p:nvGrpSpPr>
          <p:grpSpPr>
            <a:xfrm>
              <a:off x="556206" y="0"/>
              <a:ext cx="428090" cy="428090"/>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27354"/>
              </a:solidFill>
            </p:spPr>
          </p:sp>
          <p:sp>
            <p:nvSpPr>
              <p:cNvPr id="17" name="TextBox 17"/>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18" name="Group 18"/>
            <p:cNvGrpSpPr/>
            <p:nvPr/>
          </p:nvGrpSpPr>
          <p:grpSpPr>
            <a:xfrm>
              <a:off x="1111367" y="0"/>
              <a:ext cx="428090" cy="428090"/>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45EE9"/>
              </a:solidFill>
            </p:spPr>
          </p:sp>
          <p:sp>
            <p:nvSpPr>
              <p:cNvPr id="20" name="TextBox 20"/>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sp>
        <p:nvSpPr>
          <p:cNvPr id="21" name="TextBox 21"/>
          <p:cNvSpPr txBox="1"/>
          <p:nvPr/>
        </p:nvSpPr>
        <p:spPr>
          <a:xfrm>
            <a:off x="5137057" y="2412857"/>
            <a:ext cx="7699617" cy="1318894"/>
          </a:xfrm>
          <a:prstGeom prst="rect">
            <a:avLst/>
          </a:prstGeom>
        </p:spPr>
        <p:txBody>
          <a:bodyPr lIns="0" tIns="0" rIns="0" bIns="0" rtlCol="0" anchor="t">
            <a:spAutoFit/>
          </a:bodyPr>
          <a:lstStyle/>
          <a:p>
            <a:pPr algn="ctr">
              <a:lnSpc>
                <a:spcPts val="10780"/>
              </a:lnSpc>
              <a:spcBef>
                <a:spcPct val="0"/>
              </a:spcBef>
            </a:pPr>
            <a:r>
              <a:rPr lang="en-US" sz="7700">
                <a:solidFill>
                  <a:srgbClr val="000000"/>
                </a:solidFill>
                <a:latin typeface="Asap Condensed Bold"/>
              </a:rPr>
              <a:t>INTRODUCTION</a:t>
            </a:r>
          </a:p>
        </p:txBody>
      </p:sp>
      <p:sp>
        <p:nvSpPr>
          <p:cNvPr id="22" name="TextBox 22"/>
          <p:cNvSpPr txBox="1"/>
          <p:nvPr/>
        </p:nvSpPr>
        <p:spPr>
          <a:xfrm>
            <a:off x="6103923" y="4931506"/>
            <a:ext cx="6080154" cy="502881"/>
          </a:xfrm>
          <a:prstGeom prst="rect">
            <a:avLst/>
          </a:prstGeom>
        </p:spPr>
        <p:txBody>
          <a:bodyPr lIns="0" tIns="0" rIns="0" bIns="0" rtlCol="0" anchor="t">
            <a:spAutoFit/>
          </a:bodyPr>
          <a:lstStyle/>
          <a:p>
            <a:pPr algn="ctr">
              <a:lnSpc>
                <a:spcPts val="3984"/>
              </a:lnSpc>
            </a:pPr>
            <a:endParaRPr/>
          </a:p>
        </p:txBody>
      </p:sp>
      <p:sp>
        <p:nvSpPr>
          <p:cNvPr id="23" name="AutoShape 23"/>
          <p:cNvSpPr/>
          <p:nvPr/>
        </p:nvSpPr>
        <p:spPr>
          <a:xfrm>
            <a:off x="1923418" y="2612293"/>
            <a:ext cx="14441095" cy="23812"/>
          </a:xfrm>
          <a:prstGeom prst="line">
            <a:avLst/>
          </a:prstGeom>
          <a:ln w="47625" cap="flat">
            <a:solidFill>
              <a:srgbClr val="000000"/>
            </a:solidFill>
            <a:prstDash val="solid"/>
            <a:headEnd type="none" w="sm" len="sm"/>
            <a:tailEnd type="none" w="sm" len="sm"/>
          </a:ln>
        </p:spPr>
      </p:sp>
      <p:pic>
        <p:nvPicPr>
          <p:cNvPr id="24" name="Picture 24"/>
          <p:cNvPicPr>
            <a:picLocks noChangeAspect="1"/>
          </p:cNvPicPr>
          <p:nvPr/>
        </p:nvPicPr>
        <p:blipFill>
          <a:blip r:embed="rId2"/>
          <a:srcRect/>
          <a:stretch>
            <a:fillRect/>
          </a:stretch>
        </p:blipFill>
        <p:spPr>
          <a:xfrm>
            <a:off x="-4486518" y="2659917"/>
            <a:ext cx="9623575" cy="8842229"/>
          </a:xfrm>
          <a:prstGeom prst="rect">
            <a:avLst/>
          </a:prstGeom>
        </p:spPr>
      </p:pic>
      <p:grpSp>
        <p:nvGrpSpPr>
          <p:cNvPr id="25" name="Group 25"/>
          <p:cNvGrpSpPr/>
          <p:nvPr/>
        </p:nvGrpSpPr>
        <p:grpSpPr>
          <a:xfrm>
            <a:off x="16004982" y="5666379"/>
            <a:ext cx="1023862" cy="1023862"/>
            <a:chOff x="0" y="0"/>
            <a:chExt cx="812800" cy="812800"/>
          </a:xfrm>
        </p:grpSpPr>
        <p:sp>
          <p:nvSpPr>
            <p:cNvPr id="26" name="Freeform 2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27354"/>
            </a:solidFill>
          </p:spPr>
        </p:sp>
        <p:sp>
          <p:nvSpPr>
            <p:cNvPr id="27" name="TextBox 27"/>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28" name="Group 28"/>
          <p:cNvGrpSpPr/>
          <p:nvPr/>
        </p:nvGrpSpPr>
        <p:grpSpPr>
          <a:xfrm rot="-10106257">
            <a:off x="3866095" y="627589"/>
            <a:ext cx="802223" cy="802223"/>
            <a:chOff x="0" y="0"/>
            <a:chExt cx="812800" cy="812800"/>
          </a:xfrm>
        </p:grpSpPr>
        <p:sp>
          <p:nvSpPr>
            <p:cNvPr id="29" name="Freeform 2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45EE9"/>
            </a:solidFill>
          </p:spPr>
        </p:sp>
        <p:sp>
          <p:nvSpPr>
            <p:cNvPr id="30" name="TextBox 30"/>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31" name="Group 31"/>
          <p:cNvGrpSpPr/>
          <p:nvPr/>
        </p:nvGrpSpPr>
        <p:grpSpPr>
          <a:xfrm>
            <a:off x="15166117" y="7639523"/>
            <a:ext cx="3629641" cy="3629641"/>
            <a:chOff x="0" y="0"/>
            <a:chExt cx="812800" cy="812800"/>
          </a:xfrm>
        </p:grpSpPr>
        <p:sp>
          <p:nvSpPr>
            <p:cNvPr id="32" name="Freeform 3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5C853"/>
            </a:solidFill>
          </p:spPr>
        </p:sp>
        <p:sp>
          <p:nvSpPr>
            <p:cNvPr id="33" name="TextBox 33"/>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sp>
        <p:nvSpPr>
          <p:cNvPr id="34" name="TextBox 34"/>
          <p:cNvSpPr txBox="1"/>
          <p:nvPr/>
        </p:nvSpPr>
        <p:spPr>
          <a:xfrm>
            <a:off x="5248042" y="4208174"/>
            <a:ext cx="10645955" cy="3864071"/>
          </a:xfrm>
          <a:prstGeom prst="rect">
            <a:avLst/>
          </a:prstGeom>
        </p:spPr>
        <p:txBody>
          <a:bodyPr lIns="0" tIns="0" rIns="0" bIns="0" rtlCol="0" anchor="t">
            <a:spAutoFit/>
          </a:bodyPr>
          <a:lstStyle/>
          <a:p>
            <a:pPr algn="l">
              <a:lnSpc>
                <a:spcPts val="4398"/>
              </a:lnSpc>
              <a:spcBef>
                <a:spcPct val="0"/>
              </a:spcBef>
            </a:pPr>
            <a:r>
              <a:rPr lang="en-US" sz="3142">
                <a:solidFill>
                  <a:srgbClr val="000000"/>
                </a:solidFill>
                <a:latin typeface="Cambria"/>
              </a:rPr>
              <a:t>Maven Marketing possesses detailed data from a recent marketing campaign involving 2,240 customers. This dataset includes comprehensive customer profiles, product preferences, campaign outcomes (successes and failures), and channel performance metrics. The challenge is to analyze this dataset effectively to derive actionable insights that Maven Marketing can utilize to optimize future marketing strategies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5243697" y="7319270"/>
            <a:ext cx="2241710" cy="2241710"/>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45EE9"/>
            </a:solidFill>
          </p:spPr>
        </p:sp>
        <p:sp>
          <p:nvSpPr>
            <p:cNvPr id="4" name="TextBox 4"/>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rot="-10106257">
            <a:off x="494251" y="144891"/>
            <a:ext cx="3363512" cy="3363512"/>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27354"/>
            </a:solidFill>
          </p:spPr>
        </p:sp>
        <p:sp>
          <p:nvSpPr>
            <p:cNvPr id="7" name="TextBox 7"/>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923378" y="1617613"/>
            <a:ext cx="14441095" cy="7051773"/>
            <a:chOff x="0" y="0"/>
            <a:chExt cx="18758712" cy="9160122"/>
          </a:xfrm>
        </p:grpSpPr>
        <p:sp>
          <p:nvSpPr>
            <p:cNvPr id="9" name="Freeform 9"/>
            <p:cNvSpPr/>
            <p:nvPr/>
          </p:nvSpPr>
          <p:spPr>
            <a:xfrm>
              <a:off x="31750" y="31750"/>
              <a:ext cx="18695212" cy="9096621"/>
            </a:xfrm>
            <a:custGeom>
              <a:avLst/>
              <a:gdLst/>
              <a:ahLst/>
              <a:cxnLst/>
              <a:rect l="l" t="t" r="r" b="b"/>
              <a:pathLst>
                <a:path w="18695212" h="9096621">
                  <a:moveTo>
                    <a:pt x="18602502" y="9096621"/>
                  </a:moveTo>
                  <a:lnTo>
                    <a:pt x="92710" y="9096621"/>
                  </a:lnTo>
                  <a:cubicBezTo>
                    <a:pt x="41910" y="9096621"/>
                    <a:pt x="0" y="9054712"/>
                    <a:pt x="0" y="9003912"/>
                  </a:cubicBezTo>
                  <a:lnTo>
                    <a:pt x="0" y="92710"/>
                  </a:lnTo>
                  <a:cubicBezTo>
                    <a:pt x="0" y="41910"/>
                    <a:pt x="41910" y="0"/>
                    <a:pt x="92710" y="0"/>
                  </a:cubicBezTo>
                  <a:lnTo>
                    <a:pt x="18601232" y="0"/>
                  </a:lnTo>
                  <a:cubicBezTo>
                    <a:pt x="18652032" y="0"/>
                    <a:pt x="18693943" y="41910"/>
                    <a:pt x="18693943" y="92710"/>
                  </a:cubicBezTo>
                  <a:lnTo>
                    <a:pt x="18693943" y="9002642"/>
                  </a:lnTo>
                  <a:cubicBezTo>
                    <a:pt x="18695212" y="9054712"/>
                    <a:pt x="18653302" y="9096621"/>
                    <a:pt x="18602502" y="9096621"/>
                  </a:cubicBezTo>
                  <a:close/>
                </a:path>
              </a:pathLst>
            </a:custGeom>
            <a:solidFill>
              <a:srgbClr val="FFFFFF"/>
            </a:solidFill>
          </p:spPr>
        </p:sp>
        <p:sp>
          <p:nvSpPr>
            <p:cNvPr id="10" name="Freeform 10"/>
            <p:cNvSpPr/>
            <p:nvPr/>
          </p:nvSpPr>
          <p:spPr>
            <a:xfrm>
              <a:off x="0" y="0"/>
              <a:ext cx="18758712" cy="9160121"/>
            </a:xfrm>
            <a:custGeom>
              <a:avLst/>
              <a:gdLst/>
              <a:ahLst/>
              <a:cxnLst/>
              <a:rect l="l" t="t" r="r" b="b"/>
              <a:pathLst>
                <a:path w="18758712" h="9160121">
                  <a:moveTo>
                    <a:pt x="18634252" y="59690"/>
                  </a:moveTo>
                  <a:cubicBezTo>
                    <a:pt x="18669812" y="59690"/>
                    <a:pt x="18699021" y="88900"/>
                    <a:pt x="18699021" y="124460"/>
                  </a:cubicBezTo>
                  <a:lnTo>
                    <a:pt x="18699021" y="9035662"/>
                  </a:lnTo>
                  <a:cubicBezTo>
                    <a:pt x="18699021" y="9071221"/>
                    <a:pt x="18669812" y="9100431"/>
                    <a:pt x="18634252" y="9100431"/>
                  </a:cubicBezTo>
                  <a:lnTo>
                    <a:pt x="124460" y="9100431"/>
                  </a:lnTo>
                  <a:cubicBezTo>
                    <a:pt x="88900" y="9100431"/>
                    <a:pt x="59690" y="9071221"/>
                    <a:pt x="59690" y="9035662"/>
                  </a:cubicBezTo>
                  <a:lnTo>
                    <a:pt x="59690" y="124460"/>
                  </a:lnTo>
                  <a:cubicBezTo>
                    <a:pt x="59690" y="88900"/>
                    <a:pt x="88900" y="59690"/>
                    <a:pt x="124460" y="59690"/>
                  </a:cubicBezTo>
                  <a:lnTo>
                    <a:pt x="18634252" y="59690"/>
                  </a:lnTo>
                  <a:moveTo>
                    <a:pt x="18634252" y="0"/>
                  </a:moveTo>
                  <a:lnTo>
                    <a:pt x="124460" y="0"/>
                  </a:lnTo>
                  <a:cubicBezTo>
                    <a:pt x="55880" y="0"/>
                    <a:pt x="0" y="55880"/>
                    <a:pt x="0" y="124460"/>
                  </a:cubicBezTo>
                  <a:lnTo>
                    <a:pt x="0" y="9035662"/>
                  </a:lnTo>
                  <a:cubicBezTo>
                    <a:pt x="0" y="9104242"/>
                    <a:pt x="55880" y="9160121"/>
                    <a:pt x="124460" y="9160121"/>
                  </a:cubicBezTo>
                  <a:lnTo>
                    <a:pt x="18634252" y="9160121"/>
                  </a:lnTo>
                  <a:cubicBezTo>
                    <a:pt x="18702832" y="9160121"/>
                    <a:pt x="18758712" y="9104242"/>
                    <a:pt x="18758712" y="9035662"/>
                  </a:cubicBezTo>
                  <a:lnTo>
                    <a:pt x="18758712" y="124460"/>
                  </a:lnTo>
                  <a:cubicBezTo>
                    <a:pt x="18758712" y="55880"/>
                    <a:pt x="18702832" y="0"/>
                    <a:pt x="18634252" y="0"/>
                  </a:cubicBezTo>
                  <a:close/>
                </a:path>
              </a:pathLst>
            </a:custGeom>
            <a:solidFill>
              <a:srgbClr val="191919"/>
            </a:solidFill>
          </p:spPr>
        </p:sp>
      </p:grpSp>
      <p:grpSp>
        <p:nvGrpSpPr>
          <p:cNvPr id="11" name="Group 11"/>
          <p:cNvGrpSpPr/>
          <p:nvPr/>
        </p:nvGrpSpPr>
        <p:grpSpPr>
          <a:xfrm>
            <a:off x="14588821" y="2015000"/>
            <a:ext cx="1154593" cy="321067"/>
            <a:chOff x="0" y="0"/>
            <a:chExt cx="1539457" cy="428090"/>
          </a:xfrm>
        </p:grpSpPr>
        <p:grpSp>
          <p:nvGrpSpPr>
            <p:cNvPr id="12" name="Group 12"/>
            <p:cNvGrpSpPr/>
            <p:nvPr/>
          </p:nvGrpSpPr>
          <p:grpSpPr>
            <a:xfrm>
              <a:off x="0" y="0"/>
              <a:ext cx="428090" cy="428090"/>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5C853"/>
              </a:solidFill>
            </p:spPr>
          </p:sp>
          <p:sp>
            <p:nvSpPr>
              <p:cNvPr id="14" name="TextBox 14"/>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15" name="Group 15"/>
            <p:cNvGrpSpPr/>
            <p:nvPr/>
          </p:nvGrpSpPr>
          <p:grpSpPr>
            <a:xfrm>
              <a:off x="556206" y="0"/>
              <a:ext cx="428090" cy="428090"/>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27354"/>
              </a:solidFill>
            </p:spPr>
          </p:sp>
          <p:sp>
            <p:nvSpPr>
              <p:cNvPr id="17" name="TextBox 17"/>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18" name="Group 18"/>
            <p:cNvGrpSpPr/>
            <p:nvPr/>
          </p:nvGrpSpPr>
          <p:grpSpPr>
            <a:xfrm>
              <a:off x="1111367" y="0"/>
              <a:ext cx="428090" cy="428090"/>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45EE9"/>
              </a:solidFill>
            </p:spPr>
          </p:sp>
          <p:sp>
            <p:nvSpPr>
              <p:cNvPr id="20" name="TextBox 20"/>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sp>
        <p:nvSpPr>
          <p:cNvPr id="21" name="AutoShape 21"/>
          <p:cNvSpPr/>
          <p:nvPr/>
        </p:nvSpPr>
        <p:spPr>
          <a:xfrm>
            <a:off x="1923418" y="2612293"/>
            <a:ext cx="14441095" cy="23812"/>
          </a:xfrm>
          <a:prstGeom prst="line">
            <a:avLst/>
          </a:prstGeom>
          <a:ln w="47625" cap="flat">
            <a:solidFill>
              <a:srgbClr val="000000"/>
            </a:solidFill>
            <a:prstDash val="solid"/>
            <a:headEnd type="none" w="sm" len="sm"/>
            <a:tailEnd type="none" w="sm" len="sm"/>
          </a:ln>
        </p:spPr>
      </p:sp>
      <p:grpSp>
        <p:nvGrpSpPr>
          <p:cNvPr id="22" name="Group 22"/>
          <p:cNvGrpSpPr/>
          <p:nvPr/>
        </p:nvGrpSpPr>
        <p:grpSpPr>
          <a:xfrm>
            <a:off x="3419151" y="8537118"/>
            <a:ext cx="1023862" cy="1023862"/>
            <a:chOff x="0" y="0"/>
            <a:chExt cx="812800" cy="812800"/>
          </a:xfrm>
        </p:grpSpPr>
        <p:sp>
          <p:nvSpPr>
            <p:cNvPr id="23" name="Freeform 2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27354"/>
            </a:solidFill>
          </p:spPr>
        </p:sp>
        <p:sp>
          <p:nvSpPr>
            <p:cNvPr id="24" name="TextBox 24"/>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25" name="Group 25"/>
          <p:cNvGrpSpPr/>
          <p:nvPr/>
        </p:nvGrpSpPr>
        <p:grpSpPr>
          <a:xfrm rot="-10106257">
            <a:off x="4857745" y="690402"/>
            <a:ext cx="676596" cy="676596"/>
            <a:chOff x="0" y="0"/>
            <a:chExt cx="812800" cy="812800"/>
          </a:xfrm>
        </p:grpSpPr>
        <p:sp>
          <p:nvSpPr>
            <p:cNvPr id="26" name="Freeform 2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45EE9"/>
            </a:solidFill>
          </p:spPr>
        </p:sp>
        <p:sp>
          <p:nvSpPr>
            <p:cNvPr id="27" name="TextBox 27"/>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28" name="Group 28"/>
          <p:cNvGrpSpPr/>
          <p:nvPr/>
        </p:nvGrpSpPr>
        <p:grpSpPr>
          <a:xfrm>
            <a:off x="-987438" y="7593839"/>
            <a:ext cx="3629641" cy="3629641"/>
            <a:chOff x="0" y="0"/>
            <a:chExt cx="812800" cy="812800"/>
          </a:xfrm>
        </p:grpSpPr>
        <p:sp>
          <p:nvSpPr>
            <p:cNvPr id="29" name="Freeform 2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5C853"/>
            </a:solidFill>
          </p:spPr>
        </p:sp>
        <p:sp>
          <p:nvSpPr>
            <p:cNvPr id="30" name="TextBox 30"/>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sp>
        <p:nvSpPr>
          <p:cNvPr id="31" name="TextBox 31"/>
          <p:cNvSpPr txBox="1"/>
          <p:nvPr/>
        </p:nvSpPr>
        <p:spPr>
          <a:xfrm>
            <a:off x="3328665" y="1858809"/>
            <a:ext cx="12414749" cy="515358"/>
          </a:xfrm>
          <a:prstGeom prst="rect">
            <a:avLst/>
          </a:prstGeom>
        </p:spPr>
        <p:txBody>
          <a:bodyPr lIns="0" tIns="0" rIns="0" bIns="0" rtlCol="0" anchor="t">
            <a:spAutoFit/>
          </a:bodyPr>
          <a:lstStyle/>
          <a:p>
            <a:pPr algn="just">
              <a:lnSpc>
                <a:spcPts val="4146"/>
              </a:lnSpc>
              <a:spcBef>
                <a:spcPct val="0"/>
              </a:spcBef>
            </a:pPr>
            <a:r>
              <a:rPr lang="en-US" sz="2961">
                <a:solidFill>
                  <a:srgbClr val="000000"/>
                </a:solidFill>
                <a:latin typeface="Asap Condensed Bold"/>
              </a:rPr>
              <a:t>Q1  ARE THERE ANY NULL VALUES OR OUTLIERS?HOW WILL YOU HANDLE THEM?</a:t>
            </a:r>
          </a:p>
        </p:txBody>
      </p:sp>
      <p:grpSp>
        <p:nvGrpSpPr>
          <p:cNvPr id="32" name="Group 32"/>
          <p:cNvGrpSpPr/>
          <p:nvPr/>
        </p:nvGrpSpPr>
        <p:grpSpPr>
          <a:xfrm>
            <a:off x="16906354" y="5984349"/>
            <a:ext cx="705891" cy="705891"/>
            <a:chOff x="0" y="0"/>
            <a:chExt cx="812800" cy="812800"/>
          </a:xfrm>
        </p:grpSpPr>
        <p:sp>
          <p:nvSpPr>
            <p:cNvPr id="33" name="Freeform 3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5C853"/>
            </a:solidFill>
          </p:spPr>
        </p:sp>
        <p:sp>
          <p:nvSpPr>
            <p:cNvPr id="34" name="TextBox 34"/>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sp>
        <p:nvSpPr>
          <p:cNvPr id="35" name="Freeform 35"/>
          <p:cNvSpPr/>
          <p:nvPr/>
        </p:nvSpPr>
        <p:spPr>
          <a:xfrm>
            <a:off x="1273656" y="1190369"/>
            <a:ext cx="1790154" cy="1145699"/>
          </a:xfrm>
          <a:custGeom>
            <a:avLst/>
            <a:gdLst/>
            <a:ahLst/>
            <a:cxnLst/>
            <a:rect l="l" t="t" r="r" b="b"/>
            <a:pathLst>
              <a:path w="1790154" h="1145699">
                <a:moveTo>
                  <a:pt x="0" y="0"/>
                </a:moveTo>
                <a:lnTo>
                  <a:pt x="1790155" y="0"/>
                </a:lnTo>
                <a:lnTo>
                  <a:pt x="1790155" y="1145698"/>
                </a:lnTo>
                <a:lnTo>
                  <a:pt x="0" y="114569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6" name="TextBox 36"/>
          <p:cNvSpPr txBox="1"/>
          <p:nvPr/>
        </p:nvSpPr>
        <p:spPr>
          <a:xfrm>
            <a:off x="3159115" y="3031392"/>
            <a:ext cx="11567670" cy="5151006"/>
          </a:xfrm>
          <a:prstGeom prst="rect">
            <a:avLst/>
          </a:prstGeom>
        </p:spPr>
        <p:txBody>
          <a:bodyPr lIns="0" tIns="0" rIns="0" bIns="0" rtlCol="0" anchor="t">
            <a:spAutoFit/>
          </a:bodyPr>
          <a:lstStyle/>
          <a:p>
            <a:pPr algn="ctr">
              <a:lnSpc>
                <a:spcPts val="5831"/>
              </a:lnSpc>
            </a:pPr>
            <a:r>
              <a:rPr lang="en-US" sz="4165">
                <a:solidFill>
                  <a:srgbClr val="000000"/>
                </a:solidFill>
                <a:latin typeface="Canva Sans Bold"/>
              </a:rPr>
              <a:t>Yes, there were 24 null values in income column which where replaced by mean of all salaries.  Also there were outliers in the  marital status column and they were replaced with appropriate options.     YOLO, Absurd , Alone were replaced with Single . And Together was replaced by Married.</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56251" y="9258300"/>
            <a:ext cx="1023862" cy="1023862"/>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27354"/>
            </a:solidFill>
          </p:spPr>
        </p:sp>
        <p:sp>
          <p:nvSpPr>
            <p:cNvPr id="4" name="TextBox 4"/>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rot="-10106257">
            <a:off x="15429887" y="7635812"/>
            <a:ext cx="2067149" cy="2067149"/>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A8068"/>
            </a:solidFill>
          </p:spPr>
        </p:sp>
        <p:sp>
          <p:nvSpPr>
            <p:cNvPr id="7" name="TextBox 7"/>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sp>
        <p:nvSpPr>
          <p:cNvPr id="8" name="TextBox 8"/>
          <p:cNvSpPr txBox="1"/>
          <p:nvPr/>
        </p:nvSpPr>
        <p:spPr>
          <a:xfrm>
            <a:off x="1560691" y="661796"/>
            <a:ext cx="15698609" cy="648083"/>
          </a:xfrm>
          <a:prstGeom prst="rect">
            <a:avLst/>
          </a:prstGeom>
        </p:spPr>
        <p:txBody>
          <a:bodyPr lIns="0" tIns="0" rIns="0" bIns="0" rtlCol="0" anchor="t">
            <a:spAutoFit/>
          </a:bodyPr>
          <a:lstStyle/>
          <a:p>
            <a:pPr algn="just">
              <a:lnSpc>
                <a:spcPts val="5228"/>
              </a:lnSpc>
              <a:spcBef>
                <a:spcPct val="0"/>
              </a:spcBef>
            </a:pPr>
            <a:r>
              <a:rPr lang="en-US" sz="3734">
                <a:solidFill>
                  <a:srgbClr val="000000"/>
                </a:solidFill>
                <a:latin typeface="Asap Condensed Bold"/>
              </a:rPr>
              <a:t>Q2. WHAT FACTORS ARE SIGNIFICANTLY RELATED TO THE NUMBER OF WEB PURCHASES?</a:t>
            </a:r>
          </a:p>
        </p:txBody>
      </p:sp>
      <p:grpSp>
        <p:nvGrpSpPr>
          <p:cNvPr id="9" name="Group 9"/>
          <p:cNvGrpSpPr/>
          <p:nvPr/>
        </p:nvGrpSpPr>
        <p:grpSpPr>
          <a:xfrm rot="-10106257">
            <a:off x="797339" y="9026939"/>
            <a:ext cx="462723" cy="462723"/>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5C853"/>
            </a:solidFill>
          </p:spPr>
        </p:sp>
        <p:sp>
          <p:nvSpPr>
            <p:cNvPr id="11" name="TextBox 11"/>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a:off x="-917341" y="99930"/>
            <a:ext cx="2969903" cy="1857539"/>
          </a:xfrm>
          <a:custGeom>
            <a:avLst/>
            <a:gdLst/>
            <a:ahLst/>
            <a:cxnLst/>
            <a:rect l="l" t="t" r="r" b="b"/>
            <a:pathLst>
              <a:path w="2969903" h="1857539">
                <a:moveTo>
                  <a:pt x="0" y="0"/>
                </a:moveTo>
                <a:lnTo>
                  <a:pt x="2969903" y="0"/>
                </a:lnTo>
                <a:lnTo>
                  <a:pt x="2969903" y="1857540"/>
                </a:lnTo>
                <a:lnTo>
                  <a:pt x="0" y="185754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3" name="Freeform 13"/>
          <p:cNvSpPr/>
          <p:nvPr/>
        </p:nvSpPr>
        <p:spPr>
          <a:xfrm>
            <a:off x="1301739" y="3017246"/>
            <a:ext cx="6515305" cy="5855254"/>
          </a:xfrm>
          <a:custGeom>
            <a:avLst/>
            <a:gdLst/>
            <a:ahLst/>
            <a:cxnLst/>
            <a:rect l="l" t="t" r="r" b="b"/>
            <a:pathLst>
              <a:path w="6515305" h="5855254">
                <a:moveTo>
                  <a:pt x="0" y="0"/>
                </a:moveTo>
                <a:lnTo>
                  <a:pt x="6515305" y="0"/>
                </a:lnTo>
                <a:lnTo>
                  <a:pt x="6515305" y="5855254"/>
                </a:lnTo>
                <a:lnTo>
                  <a:pt x="0" y="5855254"/>
                </a:lnTo>
                <a:lnTo>
                  <a:pt x="0" y="0"/>
                </a:lnTo>
                <a:close/>
              </a:path>
            </a:pathLst>
          </a:custGeom>
          <a:blipFill>
            <a:blip r:embed="rId4"/>
            <a:stretch>
              <a:fillRect t="-2003" b="-2003"/>
            </a:stretch>
          </a:blipFill>
        </p:spPr>
      </p:sp>
      <p:sp>
        <p:nvSpPr>
          <p:cNvPr id="14" name="Freeform 14"/>
          <p:cNvSpPr/>
          <p:nvPr/>
        </p:nvSpPr>
        <p:spPr>
          <a:xfrm>
            <a:off x="9144000" y="3017246"/>
            <a:ext cx="7449656" cy="5753697"/>
          </a:xfrm>
          <a:custGeom>
            <a:avLst/>
            <a:gdLst/>
            <a:ahLst/>
            <a:cxnLst/>
            <a:rect l="l" t="t" r="r" b="b"/>
            <a:pathLst>
              <a:path w="7449656" h="5753697">
                <a:moveTo>
                  <a:pt x="0" y="0"/>
                </a:moveTo>
                <a:lnTo>
                  <a:pt x="7449656" y="0"/>
                </a:lnTo>
                <a:lnTo>
                  <a:pt x="7449656" y="5753697"/>
                </a:lnTo>
                <a:lnTo>
                  <a:pt x="0" y="5753697"/>
                </a:lnTo>
                <a:lnTo>
                  <a:pt x="0" y="0"/>
                </a:lnTo>
                <a:close/>
              </a:path>
            </a:pathLst>
          </a:custGeom>
          <a:blipFill>
            <a:blip r:embed="rId5"/>
            <a:stretch>
              <a:fillRect/>
            </a:stretch>
          </a:blipFill>
        </p:spPr>
      </p:sp>
      <p:sp>
        <p:nvSpPr>
          <p:cNvPr id="15" name="TextBox 15"/>
          <p:cNvSpPr txBox="1"/>
          <p:nvPr/>
        </p:nvSpPr>
        <p:spPr>
          <a:xfrm>
            <a:off x="1560691" y="1539993"/>
            <a:ext cx="15698609" cy="1180465"/>
          </a:xfrm>
          <a:prstGeom prst="rect">
            <a:avLst/>
          </a:prstGeom>
        </p:spPr>
        <p:txBody>
          <a:bodyPr lIns="0" tIns="0" rIns="0" bIns="0" rtlCol="0" anchor="t">
            <a:spAutoFit/>
          </a:bodyPr>
          <a:lstStyle/>
          <a:p>
            <a:pPr algn="ctr">
              <a:lnSpc>
                <a:spcPts val="4759"/>
              </a:lnSpc>
            </a:pPr>
            <a:r>
              <a:rPr lang="en-US" sz="3399">
                <a:solidFill>
                  <a:srgbClr val="000000"/>
                </a:solidFill>
                <a:latin typeface="Canva Sans"/>
              </a:rPr>
              <a:t>It is observed that Graduated and Married people are more in number for the web purchase.</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56251" y="9258300"/>
            <a:ext cx="1023862" cy="1023862"/>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27354"/>
            </a:solidFill>
          </p:spPr>
        </p:sp>
        <p:sp>
          <p:nvSpPr>
            <p:cNvPr id="4" name="TextBox 4"/>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rot="-10106257">
            <a:off x="15429887" y="7635812"/>
            <a:ext cx="2067149" cy="2067149"/>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A8068"/>
            </a:solidFill>
          </p:spPr>
        </p:sp>
        <p:sp>
          <p:nvSpPr>
            <p:cNvPr id="7" name="TextBox 7"/>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rot="-10106257">
            <a:off x="797339" y="9026939"/>
            <a:ext cx="462723" cy="462723"/>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5C853"/>
            </a:solidFill>
          </p:spPr>
        </p:sp>
        <p:sp>
          <p:nvSpPr>
            <p:cNvPr id="10" name="TextBox 10"/>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sp>
        <p:nvSpPr>
          <p:cNvPr id="11" name="Freeform 11"/>
          <p:cNvSpPr/>
          <p:nvPr/>
        </p:nvSpPr>
        <p:spPr>
          <a:xfrm>
            <a:off x="-917341" y="99930"/>
            <a:ext cx="2969903" cy="1857539"/>
          </a:xfrm>
          <a:custGeom>
            <a:avLst/>
            <a:gdLst/>
            <a:ahLst/>
            <a:cxnLst/>
            <a:rect l="l" t="t" r="r" b="b"/>
            <a:pathLst>
              <a:path w="2969903" h="1857539">
                <a:moveTo>
                  <a:pt x="0" y="0"/>
                </a:moveTo>
                <a:lnTo>
                  <a:pt x="2969903" y="0"/>
                </a:lnTo>
                <a:lnTo>
                  <a:pt x="2969903" y="1857540"/>
                </a:lnTo>
                <a:lnTo>
                  <a:pt x="0" y="185754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2" name="Freeform 12"/>
          <p:cNvSpPr/>
          <p:nvPr/>
        </p:nvSpPr>
        <p:spPr>
          <a:xfrm>
            <a:off x="4209033" y="3316448"/>
            <a:ext cx="9179820" cy="5668813"/>
          </a:xfrm>
          <a:custGeom>
            <a:avLst/>
            <a:gdLst/>
            <a:ahLst/>
            <a:cxnLst/>
            <a:rect l="l" t="t" r="r" b="b"/>
            <a:pathLst>
              <a:path w="9179820" h="5668813">
                <a:moveTo>
                  <a:pt x="0" y="0"/>
                </a:moveTo>
                <a:lnTo>
                  <a:pt x="9179820" y="0"/>
                </a:lnTo>
                <a:lnTo>
                  <a:pt x="9179820" y="5668813"/>
                </a:lnTo>
                <a:lnTo>
                  <a:pt x="0" y="5668813"/>
                </a:lnTo>
                <a:lnTo>
                  <a:pt x="0" y="0"/>
                </a:lnTo>
                <a:close/>
              </a:path>
            </a:pathLst>
          </a:custGeom>
          <a:blipFill>
            <a:blip r:embed="rId4"/>
            <a:stretch>
              <a:fillRect/>
            </a:stretch>
          </a:blipFill>
        </p:spPr>
      </p:sp>
      <p:sp>
        <p:nvSpPr>
          <p:cNvPr id="13" name="TextBox 13"/>
          <p:cNvSpPr txBox="1"/>
          <p:nvPr/>
        </p:nvSpPr>
        <p:spPr>
          <a:xfrm>
            <a:off x="2589391" y="661796"/>
            <a:ext cx="15698609" cy="648083"/>
          </a:xfrm>
          <a:prstGeom prst="rect">
            <a:avLst/>
          </a:prstGeom>
        </p:spPr>
        <p:txBody>
          <a:bodyPr lIns="0" tIns="0" rIns="0" bIns="0" rtlCol="0" anchor="t">
            <a:spAutoFit/>
          </a:bodyPr>
          <a:lstStyle/>
          <a:p>
            <a:pPr algn="just">
              <a:lnSpc>
                <a:spcPts val="5228"/>
              </a:lnSpc>
              <a:spcBef>
                <a:spcPct val="0"/>
              </a:spcBef>
            </a:pPr>
            <a:r>
              <a:rPr lang="en-US" sz="3734">
                <a:solidFill>
                  <a:srgbClr val="000000"/>
                </a:solidFill>
                <a:latin typeface="Asap Condensed Bold"/>
              </a:rPr>
              <a:t>Q3. WHICH MARKETING CAMPAIGN WAS THE MOST SUCCESSFUL?</a:t>
            </a:r>
          </a:p>
        </p:txBody>
      </p:sp>
      <p:sp>
        <p:nvSpPr>
          <p:cNvPr id="14" name="TextBox 14"/>
          <p:cNvSpPr txBox="1"/>
          <p:nvPr/>
        </p:nvSpPr>
        <p:spPr>
          <a:xfrm>
            <a:off x="1560691" y="1539993"/>
            <a:ext cx="15698609" cy="1180465"/>
          </a:xfrm>
          <a:prstGeom prst="rect">
            <a:avLst/>
          </a:prstGeom>
        </p:spPr>
        <p:txBody>
          <a:bodyPr lIns="0" tIns="0" rIns="0" bIns="0" rtlCol="0" anchor="t">
            <a:spAutoFit/>
          </a:bodyPr>
          <a:lstStyle/>
          <a:p>
            <a:pPr algn="ctr">
              <a:lnSpc>
                <a:spcPts val="4759"/>
              </a:lnSpc>
            </a:pPr>
            <a:r>
              <a:rPr lang="en-US" sz="3399">
                <a:solidFill>
                  <a:srgbClr val="000000"/>
                </a:solidFill>
                <a:latin typeface="Canva Sans"/>
              </a:rPr>
              <a:t>It is observed that most number of people accepted the offer in the 6th campaign. So it can be said that Last campaign was the Most succesful one.</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56251" y="9258300"/>
            <a:ext cx="1023862" cy="1023862"/>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27354"/>
            </a:solidFill>
          </p:spPr>
        </p:sp>
        <p:sp>
          <p:nvSpPr>
            <p:cNvPr id="4" name="TextBox 4"/>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rot="-10106257">
            <a:off x="15429887" y="7635812"/>
            <a:ext cx="2067149" cy="2067149"/>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A8068"/>
            </a:solidFill>
          </p:spPr>
        </p:sp>
        <p:sp>
          <p:nvSpPr>
            <p:cNvPr id="7" name="TextBox 7"/>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rot="-10106257">
            <a:off x="797339" y="9026939"/>
            <a:ext cx="462723" cy="462723"/>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5C853"/>
            </a:solidFill>
          </p:spPr>
        </p:sp>
        <p:sp>
          <p:nvSpPr>
            <p:cNvPr id="10" name="TextBox 10"/>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sp>
        <p:nvSpPr>
          <p:cNvPr id="11" name="Freeform 11"/>
          <p:cNvSpPr/>
          <p:nvPr/>
        </p:nvSpPr>
        <p:spPr>
          <a:xfrm>
            <a:off x="-917341" y="99930"/>
            <a:ext cx="2969903" cy="1857539"/>
          </a:xfrm>
          <a:custGeom>
            <a:avLst/>
            <a:gdLst/>
            <a:ahLst/>
            <a:cxnLst/>
            <a:rect l="l" t="t" r="r" b="b"/>
            <a:pathLst>
              <a:path w="2969903" h="1857539">
                <a:moveTo>
                  <a:pt x="0" y="0"/>
                </a:moveTo>
                <a:lnTo>
                  <a:pt x="2969903" y="0"/>
                </a:lnTo>
                <a:lnTo>
                  <a:pt x="2969903" y="1857540"/>
                </a:lnTo>
                <a:lnTo>
                  <a:pt x="0" y="185754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2" name="Freeform 12"/>
          <p:cNvSpPr/>
          <p:nvPr/>
        </p:nvSpPr>
        <p:spPr>
          <a:xfrm>
            <a:off x="1028700" y="3544763"/>
            <a:ext cx="7401628" cy="5713537"/>
          </a:xfrm>
          <a:custGeom>
            <a:avLst/>
            <a:gdLst/>
            <a:ahLst/>
            <a:cxnLst/>
            <a:rect l="l" t="t" r="r" b="b"/>
            <a:pathLst>
              <a:path w="7401628" h="5713537">
                <a:moveTo>
                  <a:pt x="0" y="0"/>
                </a:moveTo>
                <a:lnTo>
                  <a:pt x="7401628" y="0"/>
                </a:lnTo>
                <a:lnTo>
                  <a:pt x="7401628" y="5713537"/>
                </a:lnTo>
                <a:lnTo>
                  <a:pt x="0" y="5713537"/>
                </a:lnTo>
                <a:lnTo>
                  <a:pt x="0" y="0"/>
                </a:lnTo>
                <a:close/>
              </a:path>
            </a:pathLst>
          </a:custGeom>
          <a:blipFill>
            <a:blip r:embed="rId4"/>
            <a:stretch>
              <a:fillRect/>
            </a:stretch>
          </a:blipFill>
        </p:spPr>
      </p:sp>
      <p:sp>
        <p:nvSpPr>
          <p:cNvPr id="13" name="Freeform 13"/>
          <p:cNvSpPr/>
          <p:nvPr/>
        </p:nvSpPr>
        <p:spPr>
          <a:xfrm>
            <a:off x="8916956" y="3551783"/>
            <a:ext cx="8108071" cy="5699497"/>
          </a:xfrm>
          <a:custGeom>
            <a:avLst/>
            <a:gdLst/>
            <a:ahLst/>
            <a:cxnLst/>
            <a:rect l="l" t="t" r="r" b="b"/>
            <a:pathLst>
              <a:path w="8108071" h="5699497">
                <a:moveTo>
                  <a:pt x="0" y="0"/>
                </a:moveTo>
                <a:lnTo>
                  <a:pt x="8108071" y="0"/>
                </a:lnTo>
                <a:lnTo>
                  <a:pt x="8108071" y="5699497"/>
                </a:lnTo>
                <a:lnTo>
                  <a:pt x="0" y="5699497"/>
                </a:lnTo>
                <a:lnTo>
                  <a:pt x="0" y="0"/>
                </a:lnTo>
                <a:close/>
              </a:path>
            </a:pathLst>
          </a:custGeom>
          <a:blipFill>
            <a:blip r:embed="rId5"/>
            <a:stretch>
              <a:fillRect/>
            </a:stretch>
          </a:blipFill>
        </p:spPr>
      </p:sp>
      <p:sp>
        <p:nvSpPr>
          <p:cNvPr id="14" name="TextBox 14"/>
          <p:cNvSpPr txBox="1"/>
          <p:nvPr/>
        </p:nvSpPr>
        <p:spPr>
          <a:xfrm>
            <a:off x="2815442" y="371092"/>
            <a:ext cx="15698609" cy="829694"/>
          </a:xfrm>
          <a:prstGeom prst="rect">
            <a:avLst/>
          </a:prstGeom>
        </p:spPr>
        <p:txBody>
          <a:bodyPr lIns="0" tIns="0" rIns="0" bIns="0" rtlCol="0" anchor="t">
            <a:spAutoFit/>
          </a:bodyPr>
          <a:lstStyle/>
          <a:p>
            <a:pPr algn="just">
              <a:lnSpc>
                <a:spcPts val="6768"/>
              </a:lnSpc>
              <a:spcBef>
                <a:spcPct val="0"/>
              </a:spcBef>
            </a:pPr>
            <a:r>
              <a:rPr lang="en-US" sz="4834">
                <a:solidFill>
                  <a:srgbClr val="000000"/>
                </a:solidFill>
                <a:latin typeface="Asap Condensed Bold"/>
              </a:rPr>
              <a:t>4. WHAT DOES THE AVERAGE CUSTOMER LOOK LIKE?</a:t>
            </a:r>
          </a:p>
        </p:txBody>
      </p:sp>
      <p:sp>
        <p:nvSpPr>
          <p:cNvPr id="15" name="TextBox 15"/>
          <p:cNvSpPr txBox="1"/>
          <p:nvPr/>
        </p:nvSpPr>
        <p:spPr>
          <a:xfrm>
            <a:off x="1560691" y="1539993"/>
            <a:ext cx="15698609" cy="1180465"/>
          </a:xfrm>
          <a:prstGeom prst="rect">
            <a:avLst/>
          </a:prstGeom>
        </p:spPr>
        <p:txBody>
          <a:bodyPr lIns="0" tIns="0" rIns="0" bIns="0" rtlCol="0" anchor="t">
            <a:spAutoFit/>
          </a:bodyPr>
          <a:lstStyle/>
          <a:p>
            <a:pPr algn="ctr">
              <a:lnSpc>
                <a:spcPts val="4759"/>
              </a:lnSpc>
            </a:pPr>
            <a:r>
              <a:rPr lang="en-US" sz="3399">
                <a:solidFill>
                  <a:srgbClr val="000000"/>
                </a:solidFill>
                <a:latin typeface="Canva Sans"/>
              </a:rPr>
              <a:t>From analysis it can be said that  an average customer can be a graduate, married who is in his 50s and lives in spain.</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56251" y="9258300"/>
            <a:ext cx="1023862" cy="1023862"/>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27354"/>
            </a:solidFill>
          </p:spPr>
        </p:sp>
        <p:sp>
          <p:nvSpPr>
            <p:cNvPr id="4" name="TextBox 4"/>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rot="-10106257">
            <a:off x="15429887" y="7635812"/>
            <a:ext cx="2067149" cy="2067149"/>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A8068"/>
            </a:solidFill>
          </p:spPr>
        </p:sp>
        <p:sp>
          <p:nvSpPr>
            <p:cNvPr id="7" name="TextBox 7"/>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rot="-10106257">
            <a:off x="797339" y="9026939"/>
            <a:ext cx="462723" cy="462723"/>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5C853"/>
            </a:solidFill>
          </p:spPr>
        </p:sp>
        <p:sp>
          <p:nvSpPr>
            <p:cNvPr id="10" name="TextBox 10"/>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sp>
        <p:nvSpPr>
          <p:cNvPr id="11" name="Freeform 11"/>
          <p:cNvSpPr/>
          <p:nvPr/>
        </p:nvSpPr>
        <p:spPr>
          <a:xfrm>
            <a:off x="-917341" y="1200786"/>
            <a:ext cx="2969903" cy="1857539"/>
          </a:xfrm>
          <a:custGeom>
            <a:avLst/>
            <a:gdLst/>
            <a:ahLst/>
            <a:cxnLst/>
            <a:rect l="l" t="t" r="r" b="b"/>
            <a:pathLst>
              <a:path w="2969903" h="1857539">
                <a:moveTo>
                  <a:pt x="0" y="0"/>
                </a:moveTo>
                <a:lnTo>
                  <a:pt x="2969903" y="0"/>
                </a:lnTo>
                <a:lnTo>
                  <a:pt x="2969903" y="1857539"/>
                </a:lnTo>
                <a:lnTo>
                  <a:pt x="0" y="185753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2" name="Freeform 12"/>
          <p:cNvSpPr/>
          <p:nvPr/>
        </p:nvSpPr>
        <p:spPr>
          <a:xfrm>
            <a:off x="3405935" y="3837995"/>
            <a:ext cx="11476131" cy="5932236"/>
          </a:xfrm>
          <a:custGeom>
            <a:avLst/>
            <a:gdLst/>
            <a:ahLst/>
            <a:cxnLst/>
            <a:rect l="l" t="t" r="r" b="b"/>
            <a:pathLst>
              <a:path w="11476131" h="5932236">
                <a:moveTo>
                  <a:pt x="0" y="0"/>
                </a:moveTo>
                <a:lnTo>
                  <a:pt x="11476130" y="0"/>
                </a:lnTo>
                <a:lnTo>
                  <a:pt x="11476130" y="5932236"/>
                </a:lnTo>
                <a:lnTo>
                  <a:pt x="0" y="5932236"/>
                </a:lnTo>
                <a:lnTo>
                  <a:pt x="0" y="0"/>
                </a:lnTo>
                <a:close/>
              </a:path>
            </a:pathLst>
          </a:custGeom>
          <a:blipFill>
            <a:blip r:embed="rId4"/>
            <a:stretch>
              <a:fillRect/>
            </a:stretch>
          </a:blipFill>
        </p:spPr>
      </p:sp>
      <p:sp>
        <p:nvSpPr>
          <p:cNvPr id="13" name="TextBox 13"/>
          <p:cNvSpPr txBox="1"/>
          <p:nvPr/>
        </p:nvSpPr>
        <p:spPr>
          <a:xfrm>
            <a:off x="2909548" y="1667083"/>
            <a:ext cx="15698609" cy="829694"/>
          </a:xfrm>
          <a:prstGeom prst="rect">
            <a:avLst/>
          </a:prstGeom>
        </p:spPr>
        <p:txBody>
          <a:bodyPr lIns="0" tIns="0" rIns="0" bIns="0" rtlCol="0" anchor="t">
            <a:spAutoFit/>
          </a:bodyPr>
          <a:lstStyle/>
          <a:p>
            <a:pPr algn="just">
              <a:lnSpc>
                <a:spcPts val="6768"/>
              </a:lnSpc>
              <a:spcBef>
                <a:spcPct val="0"/>
              </a:spcBef>
            </a:pPr>
            <a:r>
              <a:rPr lang="en-US" sz="4834">
                <a:solidFill>
                  <a:srgbClr val="000000"/>
                </a:solidFill>
                <a:latin typeface="Asap Condensed Bold"/>
              </a:rPr>
              <a:t>Q5. WHICH PRODUCTS ARE PERFORMING BEST?</a:t>
            </a:r>
          </a:p>
        </p:txBody>
      </p:sp>
      <p:sp>
        <p:nvSpPr>
          <p:cNvPr id="14" name="TextBox 14"/>
          <p:cNvSpPr txBox="1"/>
          <p:nvPr/>
        </p:nvSpPr>
        <p:spPr>
          <a:xfrm>
            <a:off x="1748903" y="2734792"/>
            <a:ext cx="15698609" cy="580390"/>
          </a:xfrm>
          <a:prstGeom prst="rect">
            <a:avLst/>
          </a:prstGeom>
        </p:spPr>
        <p:txBody>
          <a:bodyPr lIns="0" tIns="0" rIns="0" bIns="0" rtlCol="0" anchor="t">
            <a:spAutoFit/>
          </a:bodyPr>
          <a:lstStyle/>
          <a:p>
            <a:pPr algn="ctr">
              <a:lnSpc>
                <a:spcPts val="4759"/>
              </a:lnSpc>
            </a:pPr>
            <a:r>
              <a:rPr lang="en-US" sz="3399">
                <a:solidFill>
                  <a:srgbClr val="000000"/>
                </a:solidFill>
                <a:latin typeface="Canva Sans"/>
              </a:rPr>
              <a:t>Wine is the best performing product followed by meat and gold.</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56251" y="9258300"/>
            <a:ext cx="1023862" cy="1023862"/>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27354"/>
            </a:solidFill>
          </p:spPr>
        </p:sp>
        <p:sp>
          <p:nvSpPr>
            <p:cNvPr id="4" name="TextBox 4"/>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rot="-10106257">
            <a:off x="15429887" y="7635812"/>
            <a:ext cx="2067149" cy="2067149"/>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A8068"/>
            </a:solidFill>
          </p:spPr>
        </p:sp>
        <p:sp>
          <p:nvSpPr>
            <p:cNvPr id="7" name="TextBox 7"/>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rot="-10106257">
            <a:off x="797339" y="9026939"/>
            <a:ext cx="462723" cy="462723"/>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5C853"/>
            </a:solidFill>
          </p:spPr>
        </p:sp>
        <p:sp>
          <p:nvSpPr>
            <p:cNvPr id="10" name="TextBox 10"/>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sp>
        <p:nvSpPr>
          <p:cNvPr id="11" name="Freeform 11"/>
          <p:cNvSpPr/>
          <p:nvPr/>
        </p:nvSpPr>
        <p:spPr>
          <a:xfrm>
            <a:off x="-917341" y="1200786"/>
            <a:ext cx="2969903" cy="1857539"/>
          </a:xfrm>
          <a:custGeom>
            <a:avLst/>
            <a:gdLst/>
            <a:ahLst/>
            <a:cxnLst/>
            <a:rect l="l" t="t" r="r" b="b"/>
            <a:pathLst>
              <a:path w="2969903" h="1857539">
                <a:moveTo>
                  <a:pt x="0" y="0"/>
                </a:moveTo>
                <a:lnTo>
                  <a:pt x="2969903" y="0"/>
                </a:lnTo>
                <a:lnTo>
                  <a:pt x="2969903" y="1857539"/>
                </a:lnTo>
                <a:lnTo>
                  <a:pt x="0" y="185753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2" name="Freeform 12"/>
          <p:cNvSpPr/>
          <p:nvPr/>
        </p:nvSpPr>
        <p:spPr>
          <a:xfrm>
            <a:off x="3474354" y="3915288"/>
            <a:ext cx="9471254" cy="5616051"/>
          </a:xfrm>
          <a:custGeom>
            <a:avLst/>
            <a:gdLst/>
            <a:ahLst/>
            <a:cxnLst/>
            <a:rect l="l" t="t" r="r" b="b"/>
            <a:pathLst>
              <a:path w="9471254" h="5616051">
                <a:moveTo>
                  <a:pt x="0" y="0"/>
                </a:moveTo>
                <a:lnTo>
                  <a:pt x="9471253" y="0"/>
                </a:lnTo>
                <a:lnTo>
                  <a:pt x="9471253" y="5616051"/>
                </a:lnTo>
                <a:lnTo>
                  <a:pt x="0" y="5616051"/>
                </a:lnTo>
                <a:lnTo>
                  <a:pt x="0" y="0"/>
                </a:lnTo>
                <a:close/>
              </a:path>
            </a:pathLst>
          </a:custGeom>
          <a:blipFill>
            <a:blip r:embed="rId4"/>
            <a:stretch>
              <a:fillRect r="-1324"/>
            </a:stretch>
          </a:blipFill>
        </p:spPr>
      </p:sp>
      <p:sp>
        <p:nvSpPr>
          <p:cNvPr id="13" name="TextBox 13"/>
          <p:cNvSpPr txBox="1"/>
          <p:nvPr/>
        </p:nvSpPr>
        <p:spPr>
          <a:xfrm>
            <a:off x="2909548" y="1667083"/>
            <a:ext cx="15698609" cy="829694"/>
          </a:xfrm>
          <a:prstGeom prst="rect">
            <a:avLst/>
          </a:prstGeom>
        </p:spPr>
        <p:txBody>
          <a:bodyPr lIns="0" tIns="0" rIns="0" bIns="0" rtlCol="0" anchor="t">
            <a:spAutoFit/>
          </a:bodyPr>
          <a:lstStyle/>
          <a:p>
            <a:pPr algn="just">
              <a:lnSpc>
                <a:spcPts val="6768"/>
              </a:lnSpc>
              <a:spcBef>
                <a:spcPct val="0"/>
              </a:spcBef>
            </a:pPr>
            <a:r>
              <a:rPr lang="en-US" sz="4834">
                <a:solidFill>
                  <a:srgbClr val="000000"/>
                </a:solidFill>
                <a:latin typeface="Asap Condensed Bold"/>
              </a:rPr>
              <a:t>Q6. WHICH CHANNELS ARE UNDERPERFORMING?</a:t>
            </a:r>
          </a:p>
        </p:txBody>
      </p:sp>
      <p:sp>
        <p:nvSpPr>
          <p:cNvPr id="14" name="TextBox 14"/>
          <p:cNvSpPr txBox="1"/>
          <p:nvPr/>
        </p:nvSpPr>
        <p:spPr>
          <a:xfrm>
            <a:off x="1748903" y="2734792"/>
            <a:ext cx="15698609" cy="580390"/>
          </a:xfrm>
          <a:prstGeom prst="rect">
            <a:avLst/>
          </a:prstGeom>
        </p:spPr>
        <p:txBody>
          <a:bodyPr lIns="0" tIns="0" rIns="0" bIns="0" rtlCol="0" anchor="t">
            <a:spAutoFit/>
          </a:bodyPr>
          <a:lstStyle/>
          <a:p>
            <a:pPr algn="ctr">
              <a:lnSpc>
                <a:spcPts val="4759"/>
              </a:lnSpc>
            </a:pPr>
            <a:r>
              <a:rPr lang="en-US" sz="3399">
                <a:solidFill>
                  <a:srgbClr val="000000"/>
                </a:solidFill>
                <a:latin typeface="Canva Sans"/>
              </a:rPr>
              <a:t>People do not prefer to shop with a discount or using catalogue.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TotalTime>
  <Words>449</Words>
  <Application>Microsoft Office PowerPoint</Application>
  <PresentationFormat>Custom</PresentationFormat>
  <Paragraphs>38</Paragraphs>
  <Slides>11</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11</vt:i4>
      </vt:variant>
    </vt:vector>
  </HeadingPairs>
  <TitlesOfParts>
    <vt:vector size="20" baseType="lpstr">
      <vt:lpstr>Dumondi Condensed</vt:lpstr>
      <vt:lpstr>Calibri</vt:lpstr>
      <vt:lpstr>Cambria</vt:lpstr>
      <vt:lpstr>Canva Sans Bold</vt:lpstr>
      <vt:lpstr>Asap Condensed Bold</vt:lpstr>
      <vt:lpstr>Canva Sans</vt:lpstr>
      <vt:lpstr>Dumondi Condensed Bold</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Non Text Magic Studio Magic Design for Presentations L&amp;P</dc:title>
  <cp:lastModifiedBy>samiksha jagne</cp:lastModifiedBy>
  <cp:revision>2</cp:revision>
  <dcterms:created xsi:type="dcterms:W3CDTF">2006-08-16T00:00:00Z</dcterms:created>
  <dcterms:modified xsi:type="dcterms:W3CDTF">2024-06-23T17:30:40Z</dcterms:modified>
  <dc:identifier>DAGI4Y_kJRg</dc:identifier>
</cp:coreProperties>
</file>